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6"/>
    <p:sldMasterId id="2147483659" r:id="rId7"/>
    <p:sldMasterId id="2147483685" r:id="rId8"/>
    <p:sldMasterId id="2147483708" r:id="rId9"/>
  </p:sldMasterIdLst>
  <p:notesMasterIdLst>
    <p:notesMasterId r:id="rId43"/>
  </p:notesMasterIdLst>
  <p:handoutMasterIdLst>
    <p:handoutMasterId r:id="rId44"/>
  </p:handoutMasterIdLst>
  <p:sldIdLst>
    <p:sldId id="2135" r:id="rId10"/>
    <p:sldId id="2136" r:id="rId11"/>
    <p:sldId id="2134" r:id="rId12"/>
    <p:sldId id="1263" r:id="rId13"/>
    <p:sldId id="2116" r:id="rId14"/>
    <p:sldId id="2137" r:id="rId15"/>
    <p:sldId id="2138" r:id="rId16"/>
    <p:sldId id="2139" r:id="rId17"/>
    <p:sldId id="2140" r:id="rId18"/>
    <p:sldId id="2141" r:id="rId19"/>
    <p:sldId id="2130" r:id="rId20"/>
    <p:sldId id="1270" r:id="rId21"/>
    <p:sldId id="2193" r:id="rId22"/>
    <p:sldId id="2221" r:id="rId23"/>
    <p:sldId id="2192" r:id="rId24"/>
    <p:sldId id="2204" r:id="rId25"/>
    <p:sldId id="2222" r:id="rId26"/>
    <p:sldId id="2223" r:id="rId27"/>
    <p:sldId id="2205" r:id="rId28"/>
    <p:sldId id="2203" r:id="rId29"/>
    <p:sldId id="1157" r:id="rId30"/>
    <p:sldId id="2206" r:id="rId31"/>
    <p:sldId id="2207" r:id="rId32"/>
    <p:sldId id="2149" r:id="rId33"/>
    <p:sldId id="2216" r:id="rId34"/>
    <p:sldId id="2217" r:id="rId35"/>
    <p:sldId id="2218" r:id="rId36"/>
    <p:sldId id="2224" r:id="rId37"/>
    <p:sldId id="2225" r:id="rId38"/>
    <p:sldId id="2219" r:id="rId39"/>
    <p:sldId id="2220" r:id="rId40"/>
    <p:sldId id="2201" r:id="rId41"/>
    <p:sldId id="2196" r:id="rId42"/>
  </p:sldIdLst>
  <p:sldSz cx="9144000" cy="5143500" type="screen16x9"/>
  <p:notesSz cx="6724650" cy="9774238"/>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pitchFamily="96"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96"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96"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96"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96" charset="-128"/>
        <a:cs typeface="+mn-cs"/>
      </a:defRPr>
    </a:lvl5pPr>
    <a:lvl6pPr marL="2286000" algn="l" defTabSz="914400" rtl="0" eaLnBrk="1" latinLnBrk="0" hangingPunct="1">
      <a:defRPr sz="2400" kern="1200">
        <a:solidFill>
          <a:schemeClr val="tx1"/>
        </a:solidFill>
        <a:latin typeface="Arial" charset="0"/>
        <a:ea typeface="ヒラギノ角ゴ Pro W3" pitchFamily="96" charset="-128"/>
        <a:cs typeface="+mn-cs"/>
      </a:defRPr>
    </a:lvl6pPr>
    <a:lvl7pPr marL="2743200" algn="l" defTabSz="914400" rtl="0" eaLnBrk="1" latinLnBrk="0" hangingPunct="1">
      <a:defRPr sz="2400" kern="1200">
        <a:solidFill>
          <a:schemeClr val="tx1"/>
        </a:solidFill>
        <a:latin typeface="Arial" charset="0"/>
        <a:ea typeface="ヒラギノ角ゴ Pro W3" pitchFamily="96" charset="-128"/>
        <a:cs typeface="+mn-cs"/>
      </a:defRPr>
    </a:lvl7pPr>
    <a:lvl8pPr marL="3200400" algn="l" defTabSz="914400" rtl="0" eaLnBrk="1" latinLnBrk="0" hangingPunct="1">
      <a:defRPr sz="2400" kern="1200">
        <a:solidFill>
          <a:schemeClr val="tx1"/>
        </a:solidFill>
        <a:latin typeface="Arial" charset="0"/>
        <a:ea typeface="ヒラギノ角ゴ Pro W3" pitchFamily="96" charset="-128"/>
        <a:cs typeface="+mn-cs"/>
      </a:defRPr>
    </a:lvl8pPr>
    <a:lvl9pPr marL="3657600" algn="l" defTabSz="914400" rtl="0" eaLnBrk="1" latinLnBrk="0" hangingPunct="1">
      <a:defRPr sz="2400" kern="1200">
        <a:solidFill>
          <a:schemeClr val="tx1"/>
        </a:solidFill>
        <a:latin typeface="Arial" charset="0"/>
        <a:ea typeface="ヒラギノ角ゴ Pro W3" pitchFamily="96" charset="-128"/>
        <a:cs typeface="+mn-cs"/>
      </a:defRPr>
    </a:lvl9pPr>
  </p:defaultTextStyle>
  <p:extLst>
    <p:ext uri="{EFAFB233-063F-42B5-8137-9DF3F51BA10A}">
      <p15:sldGuideLst xmlns:p15="http://schemas.microsoft.com/office/powerpoint/2012/main">
        <p15:guide id="1" orient="horz" pos="1439" userDrawn="1">
          <p15:clr>
            <a:srgbClr val="A4A3A4"/>
          </p15:clr>
        </p15:guide>
        <p15:guide id="2" orient="horz" pos="261" userDrawn="1">
          <p15:clr>
            <a:srgbClr val="A4A3A4"/>
          </p15:clr>
        </p15:guide>
        <p15:guide id="3" pos="340" userDrawn="1">
          <p15:clr>
            <a:srgbClr val="A4A3A4"/>
          </p15:clr>
        </p15:guide>
        <p15:guide id="4" pos="5421">
          <p15:clr>
            <a:srgbClr val="A4A3A4"/>
          </p15:clr>
        </p15:guide>
        <p15:guide id="5" orient="horz" pos="1121" userDrawn="1">
          <p15:clr>
            <a:srgbClr val="A4A3A4"/>
          </p15:clr>
        </p15:guide>
        <p15:guide id="6" pos="4461" userDrawn="1">
          <p15:clr>
            <a:srgbClr val="A4A3A4"/>
          </p15:clr>
        </p15:guide>
      </p15:sldGuideLst>
    </p:ext>
    <p:ext uri="{2D200454-40CA-4A62-9FC3-DE9A4176ACB9}">
      <p15:notesGuideLst xmlns:p15="http://schemas.microsoft.com/office/powerpoint/2012/main">
        <p15:guide id="1" orient="horz" pos="3078" userDrawn="1">
          <p15:clr>
            <a:srgbClr val="A4A3A4"/>
          </p15:clr>
        </p15:guide>
        <p15:guide id="2" pos="2119"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1E9728-9B07-5DE8-CB37-3A710D3EFFDB}" name="Bertauche, Michelle" initials="BM" userId="S::Michelle.Bertauche@tpr.gov.uk::bdf354e9-d79a-426e-af3f-9405ddec5348" providerId="AD"/>
  <p188:author id="{5AA22A36-1CE2-67A1-F4A1-939F53251CF0}" name="Bertauche, Michelle" initials="BM" userId="S::michelle.bertauche@tpr.gov.uk::bdf354e9-d79a-426e-af3f-9405ddec5348" providerId="AD"/>
  <p188:author id="{B827475D-02D7-FFE0-F395-F7E1F475C4A5}" name="Collins, Sandra" initials="CS" userId="S::Sandra.Collins@tpr.gov.uk::b20c2f4c-6c7f-4e8f-ab36-eafcbead1697" providerId="AD"/>
  <p188:author id="{70320E62-FB02-6E0D-E4DB-09E361B56FF7}" name="Gough, Briony" initials="GB" userId="S::briony.gough@tpr.gov.uk::f86c939d-c31b-476b-bd9d-0f1ea1a8338a" providerId="AD"/>
  <p188:author id="{30076A6B-1D19-0162-FC75-BA80DD503865}" name="Nicholls, Andy" initials="NA" userId="S::andy.nicholls@tpr.gov.uk::e9289907-4a18-4e45-a36e-808b8e691fcf" providerId="AD"/>
  <p188:author id="{35CE1E86-F716-EE5A-2336-87E9FFBBC7EE}" name="Jones, Natasha" initials="JN" userId="S::natasha.jones@tpr.gov.uk::321c101c-d956-45ad-ba05-e535ffa7e84d" providerId="AD"/>
  <p188:author id="{4305E087-F0E7-92E2-4D4F-38D775089C07}" name="Jones, Natasha" initials="JN" userId="S::Natasha.Jones@tpr.gov.uk::321c101c-d956-45ad-ba05-e535ffa7e84d" providerId="AD"/>
  <p188:author id="{AC953DEC-EB8D-97C6-D26D-179ED9BA8050}" name="McNamara, Gillian" initials="MG" userId="S::Gillian.McNamara@tpr.gov.uk::6d620a57-6581-4483-82d4-7189c164c8a0" providerId="AD"/>
  <p188:author id="{D29337FF-AFA8-98FA-5DCA-21A5FCDE6514}" name="Gough, Briony" initials="GB" userId="S::Briony.Gough@tpr.gov.uk::f86c939d-c31b-476b-bd9d-0f1ea1a8338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B3"/>
    <a:srgbClr val="000000"/>
    <a:srgbClr val="483B8B"/>
    <a:srgbClr val="E9E7F5"/>
    <a:srgbClr val="B0A7DA"/>
    <a:srgbClr val="0F19A0"/>
    <a:srgbClr val="482A87"/>
    <a:srgbClr val="96969B"/>
    <a:srgbClr val="FF7800"/>
    <a:srgbClr val="7AB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1162" y="67"/>
      </p:cViewPr>
      <p:guideLst>
        <p:guide orient="horz" pos="1439"/>
        <p:guide orient="horz" pos="261"/>
        <p:guide pos="340"/>
        <p:guide pos="5421"/>
        <p:guide orient="horz" pos="1121"/>
        <p:guide pos="4461"/>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078"/>
        <p:guide pos="211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8/10/relationships/authors" Targe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05/8/colors/colorful1" csCatId="colorful" phldr="1"/>
      <dgm:spPr/>
      <dgm:t>
        <a:bodyPr/>
        <a:lstStyle/>
        <a:p>
          <a:endParaRPr lang="en-US"/>
        </a:p>
      </dgm:t>
    </dgm:pt>
    <dgm:pt modelId="{AACEAFD5-63CF-4AFC-B46F-BE086C5D447C}">
      <dgm:prSet phldrT="[Text]"/>
      <dgm:spPr>
        <a:solidFill>
          <a:schemeClr val="accent6"/>
        </a:solidFill>
        <a:ln>
          <a:solidFill>
            <a:srgbClr val="0099B3"/>
          </a:solidFill>
        </a:ln>
      </dgm:spPr>
      <dgm:t>
        <a:bodyPr/>
        <a:lstStyle/>
        <a:p>
          <a:r>
            <a:rPr lang="en-US" b="1">
              <a:effectLst>
                <a:outerShdw blurRad="50800" dist="38100" dir="2700000" algn="tl" rotWithShape="0">
                  <a:schemeClr val="tx1">
                    <a:alpha val="50000"/>
                  </a:schemeClr>
                </a:outerShdw>
              </a:effectLst>
              <a:latin typeface="+mj-lt"/>
            </a:rPr>
            <a:t>Feb</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D71FC021-6A65-44D1-95B9-0E6C89079866}">
      <dgm:prSet phldrT="[Text]"/>
      <dgm:spPr>
        <a:solidFill>
          <a:schemeClr val="accent2"/>
        </a:solidFill>
        <a:ln>
          <a:solidFill>
            <a:schemeClr val="accent2"/>
          </a:solidFill>
        </a:ln>
      </dgm:spPr>
      <dgm:t>
        <a:bodyPr/>
        <a:lstStyle/>
        <a:p>
          <a:r>
            <a:rPr lang="en-US" b="1">
              <a:effectLst>
                <a:outerShdw blurRad="50800" dist="38100" dir="2700000" algn="tl" rotWithShape="0">
                  <a:schemeClr val="tx1">
                    <a:alpha val="50000"/>
                  </a:schemeClr>
                </a:outerShdw>
              </a:effectLst>
              <a:latin typeface="+mj-lt"/>
            </a:rPr>
            <a:t>July</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D07AD3FD-84FF-467E-9693-752776549C61}">
      <dgm:prSet phldrT="[Text]"/>
      <dgm:spPr>
        <a:solidFill>
          <a:schemeClr val="accent4"/>
        </a:solidFill>
        <a:ln>
          <a:noFill/>
        </a:ln>
      </dgm:spPr>
      <dgm:t>
        <a:bodyPr/>
        <a:lstStyle/>
        <a:p>
          <a:r>
            <a:rPr lang="en-US" b="1">
              <a:effectLst>
                <a:outerShdw blurRad="50800" dist="38100" dir="2700000" algn="tl" rotWithShape="0">
                  <a:schemeClr val="tx1">
                    <a:alpha val="50000"/>
                  </a:schemeClr>
                </a:outerShdw>
              </a:effectLst>
              <a:latin typeface="+mj-lt"/>
            </a:rPr>
            <a:t>June</a:t>
          </a: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6F9872D3-66EA-45CD-827B-777C0F04AC65}">
      <dgm:prSet phldrT="[Text]"/>
      <dgm:spPr>
        <a:solidFill>
          <a:schemeClr val="accent1"/>
        </a:solidFill>
        <a:ln>
          <a:noFill/>
        </a:ln>
      </dgm:spPr>
      <dgm:t>
        <a:bodyPr/>
        <a:lstStyle/>
        <a:p>
          <a:r>
            <a:rPr lang="en-US" b="1">
              <a:effectLst>
                <a:outerShdw blurRad="50800" dist="38100" dir="2700000" algn="tl" rotWithShape="0">
                  <a:schemeClr val="tx1">
                    <a:alpha val="50000"/>
                  </a:schemeClr>
                </a:outerShdw>
              </a:effectLst>
              <a:latin typeface="+mj-lt"/>
            </a:rPr>
            <a:t>May</a:t>
          </a:r>
        </a:p>
      </dgm:t>
    </dgm:pt>
    <dgm:pt modelId="{E82A6EDE-443B-4517-A22B-F5A4A5482803}" type="parTrans" cxnId="{19708E52-0584-49BD-A9C1-5E3F9B6CB61E}">
      <dgm:prSet/>
      <dgm:spPr/>
      <dgm:t>
        <a:bodyPr/>
        <a:lstStyle/>
        <a:p>
          <a:endParaRPr lang="en-GB"/>
        </a:p>
      </dgm:t>
    </dgm:pt>
    <dgm:pt modelId="{772FA266-308A-413C-81AE-602A83168E8C}" type="sibTrans" cxnId="{19708E52-0584-49BD-A9C1-5E3F9B6CB61E}">
      <dgm:prSet/>
      <dgm:spPr/>
      <dgm:t>
        <a:bodyPr/>
        <a:lstStyle/>
        <a:p>
          <a:endParaRPr lang="en-GB"/>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4">
        <dgm:presLayoutVars>
          <dgm:chMax val="0"/>
          <dgm:chPref val="0"/>
        </dgm:presLayoutVars>
      </dgm:prSet>
      <dgm:spPr>
        <a:ln>
          <a:noFill/>
        </a:ln>
      </dgm:spPr>
    </dgm:pt>
    <dgm:pt modelId="{CA3A6A4E-2D39-41D2-A6B1-B590D0C452D2}" type="pres">
      <dgm:prSet presAssocID="{AACEAFD5-63CF-4AFC-B46F-BE086C5D447C}" presName="parTx" presStyleLbl="alignNode1" presStyleIdx="0" presStyleCnt="4">
        <dgm:presLayoutVars>
          <dgm:chMax val="0"/>
          <dgm:chPref val="0"/>
          <dgm:bulletEnabled val="1"/>
        </dgm:presLayoutVars>
      </dgm:prSet>
      <dgm:spPr/>
    </dgm:pt>
    <dgm:pt modelId="{810D7AA7-A541-4507-BE7F-36CCF210089F}" type="pres">
      <dgm:prSet presAssocID="{AACEAFD5-63CF-4AFC-B46F-BE086C5D447C}" presName="desTx" presStyleLbl="revTx" presStyleIdx="0" presStyleCnt="4">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CBB1B7A4-A9DE-4431-9DB9-C9060A73B087}" type="pres">
      <dgm:prSet presAssocID="{6F9872D3-66EA-45CD-827B-777C0F04AC65}" presName="composite" presStyleCnt="0"/>
      <dgm:spPr/>
    </dgm:pt>
    <dgm:pt modelId="{C3A95BA6-718C-4544-91E0-8983F6EA3CAB}" type="pres">
      <dgm:prSet presAssocID="{6F9872D3-66EA-45CD-827B-777C0F04AC65}" presName="L" presStyleLbl="solidFgAcc1" presStyleIdx="1" presStyleCnt="4">
        <dgm:presLayoutVars>
          <dgm:chMax val="0"/>
          <dgm:chPref val="0"/>
        </dgm:presLayoutVars>
      </dgm:prSet>
      <dgm:spPr>
        <a:ln>
          <a:noFill/>
        </a:ln>
      </dgm:spPr>
    </dgm:pt>
    <dgm:pt modelId="{BF2B0B9C-5705-4B54-B720-978EBC2D5C4B}" type="pres">
      <dgm:prSet presAssocID="{6F9872D3-66EA-45CD-827B-777C0F04AC65}" presName="parTx" presStyleLbl="alignNode1" presStyleIdx="1" presStyleCnt="4">
        <dgm:presLayoutVars>
          <dgm:chMax val="0"/>
          <dgm:chPref val="0"/>
          <dgm:bulletEnabled val="1"/>
        </dgm:presLayoutVars>
      </dgm:prSet>
      <dgm:spPr/>
    </dgm:pt>
    <dgm:pt modelId="{95B2C415-74E4-4A5A-8BFD-6A1853CA6C4C}" type="pres">
      <dgm:prSet presAssocID="{6F9872D3-66EA-45CD-827B-777C0F04AC65}" presName="desTx" presStyleLbl="revTx" presStyleIdx="1" presStyleCnt="4">
        <dgm:presLayoutVars>
          <dgm:chMax val="0"/>
          <dgm:chPref val="0"/>
          <dgm:bulletEnabled val="1"/>
        </dgm:presLayoutVars>
      </dgm:prSet>
      <dgm:spPr/>
    </dgm:pt>
    <dgm:pt modelId="{778D9A53-B373-424D-BA50-78DE3778B90D}" type="pres">
      <dgm:prSet presAssocID="{6F9872D3-66EA-45CD-827B-777C0F04AC65}" presName="EmptyPlaceHolder" presStyleCnt="0"/>
      <dgm:spPr/>
    </dgm:pt>
    <dgm:pt modelId="{2FB9C3B2-EB7B-49D4-A31D-9A4178303769}" type="pres">
      <dgm:prSet presAssocID="{772FA266-308A-413C-81AE-602A83168E8C}"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2" presStyleCnt="4">
        <dgm:presLayoutVars>
          <dgm:chMax val="0"/>
          <dgm:chPref val="0"/>
        </dgm:presLayoutVars>
      </dgm:prSet>
      <dgm:spPr>
        <a:ln>
          <a:noFill/>
        </a:ln>
      </dgm:spPr>
    </dgm:pt>
    <dgm:pt modelId="{6C46E586-0364-4C52-98F9-74A7ACD803D1}" type="pres">
      <dgm:prSet presAssocID="{D07AD3FD-84FF-467E-9693-752776549C61}" presName="parTx" presStyleLbl="alignNode1" presStyleIdx="2" presStyleCnt="4">
        <dgm:presLayoutVars>
          <dgm:chMax val="0"/>
          <dgm:chPref val="0"/>
          <dgm:bulletEnabled val="1"/>
        </dgm:presLayoutVars>
      </dgm:prSet>
      <dgm:spPr/>
    </dgm:pt>
    <dgm:pt modelId="{5E07F9E4-149C-4A89-848F-4ABDD305F0C5}" type="pres">
      <dgm:prSet presAssocID="{D07AD3FD-84FF-467E-9693-752776549C61}" presName="desTx" presStyleLbl="revTx" presStyleIdx="2" presStyleCnt="4">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3" presStyleCnt="4">
        <dgm:presLayoutVars>
          <dgm:chMax val="0"/>
          <dgm:chPref val="0"/>
        </dgm:presLayoutVars>
      </dgm:prSet>
      <dgm:spPr>
        <a:ln>
          <a:noFill/>
        </a:ln>
      </dgm:spPr>
    </dgm:pt>
    <dgm:pt modelId="{7A0B5EFC-88FB-4ED5-994F-D5F6584C2293}" type="pres">
      <dgm:prSet presAssocID="{D71FC021-6A65-44D1-95B9-0E6C89079866}" presName="parTx" presStyleLbl="alignNode1" presStyleIdx="3" presStyleCnt="4">
        <dgm:presLayoutVars>
          <dgm:chMax val="0"/>
          <dgm:chPref val="0"/>
          <dgm:bulletEnabled val="1"/>
        </dgm:presLayoutVars>
      </dgm:prSet>
      <dgm:spPr/>
    </dgm:pt>
    <dgm:pt modelId="{FD7B29F2-0D66-4B4B-BC8A-82DA23575305}" type="pres">
      <dgm:prSet presAssocID="{D71FC021-6A65-44D1-95B9-0E6C89079866}" presName="desTx" presStyleLbl="revTx" presStyleIdx="3" presStyleCnt="4">
        <dgm:presLayoutVars>
          <dgm:chMax val="0"/>
          <dgm:chPref val="0"/>
          <dgm:bulletEnabled val="1"/>
        </dgm:presLayoutVars>
      </dgm:prSet>
      <dgm:spPr/>
    </dgm:pt>
    <dgm:pt modelId="{BABAA172-7B81-4C6B-BCF2-4572322515C5}" type="pres">
      <dgm:prSet presAssocID="{D71FC021-6A65-44D1-95B9-0E6C89079866}" presName="EmptyPlaceHolder" presStyleCnt="0"/>
      <dgm:spPr/>
    </dgm:pt>
  </dgm:ptLst>
  <dgm:cxnLst>
    <dgm:cxn modelId="{6CDEA839-6538-453E-9113-58ECC65280CB}" type="presOf" srcId="{AACEAFD5-63CF-4AFC-B46F-BE086C5D447C}" destId="{CA3A6A4E-2D39-41D2-A6B1-B590D0C452D2}" srcOrd="0" destOrd="0" presId="urn:microsoft.com/office/officeart/2016/7/layout/AccentHomeChevronProcess"/>
    <dgm:cxn modelId="{55492768-9A5E-4F74-AC7C-959C5C24EFD3}" srcId="{55C0B14E-AEA6-48D3-A387-ED4A3A3BF840}" destId="{D07AD3FD-84FF-467E-9693-752776549C61}" srcOrd="2" destOrd="0" parTransId="{7B691773-F524-4FAD-A272-BDF0B0C4370A}" sibTransId="{A8C9B7A9-BC2A-4753-B7F0-F2E361D95520}"/>
    <dgm:cxn modelId="{19708E52-0584-49BD-A9C1-5E3F9B6CB61E}" srcId="{55C0B14E-AEA6-48D3-A387-ED4A3A3BF840}" destId="{6F9872D3-66EA-45CD-827B-777C0F04AC65}" srcOrd="1" destOrd="0" parTransId="{E82A6EDE-443B-4517-A22B-F5A4A5482803}" sibTransId="{772FA266-308A-413C-81AE-602A83168E8C}"/>
    <dgm:cxn modelId="{219EA357-E48B-4A91-91A7-8282DFF10601}" type="presOf" srcId="{55C0B14E-AEA6-48D3-A387-ED4A3A3BF840}" destId="{594BF422-752C-42F3-A230-3D0E6AE9A886}"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3" destOrd="0" parTransId="{862AAE39-3AAD-40E3-BA20-90187BD73242}" sibTransId="{9B090D9D-470E-46E2-AABB-0368A52481AA}"/>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D83365FE-4591-4244-B9A4-BB69943DD99B}" type="presOf" srcId="{6F9872D3-66EA-45CD-827B-777C0F04AC65}" destId="{BF2B0B9C-5705-4B54-B720-978EBC2D5C4B}"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8D36B571-B614-4F0A-A242-C37C113CDD0A}" type="presParOf" srcId="{594BF422-752C-42F3-A230-3D0E6AE9A886}" destId="{CBB1B7A4-A9DE-4431-9DB9-C9060A73B087}" srcOrd="2" destOrd="0" presId="urn:microsoft.com/office/officeart/2016/7/layout/AccentHomeChevronProcess"/>
    <dgm:cxn modelId="{A7B39AEA-7772-4EF1-BA73-E58FFFE8AE13}" type="presParOf" srcId="{CBB1B7A4-A9DE-4431-9DB9-C9060A73B087}" destId="{C3A95BA6-718C-4544-91E0-8983F6EA3CAB}" srcOrd="0" destOrd="0" presId="urn:microsoft.com/office/officeart/2016/7/layout/AccentHomeChevronProcess"/>
    <dgm:cxn modelId="{954E77C7-3809-4BB3-90EC-0DE8B579D61F}" type="presParOf" srcId="{CBB1B7A4-A9DE-4431-9DB9-C9060A73B087}" destId="{BF2B0B9C-5705-4B54-B720-978EBC2D5C4B}" srcOrd="1" destOrd="0" presId="urn:microsoft.com/office/officeart/2016/7/layout/AccentHomeChevronProcess"/>
    <dgm:cxn modelId="{CD642C4D-474B-4812-9807-58384653A865}" type="presParOf" srcId="{CBB1B7A4-A9DE-4431-9DB9-C9060A73B087}" destId="{95B2C415-74E4-4A5A-8BFD-6A1853CA6C4C}" srcOrd="2" destOrd="0" presId="urn:microsoft.com/office/officeart/2016/7/layout/AccentHomeChevronProcess"/>
    <dgm:cxn modelId="{A5D57CA5-6AC9-4927-9FC1-F45C79B6D9FA}" type="presParOf" srcId="{CBB1B7A4-A9DE-4431-9DB9-C9060A73B087}" destId="{778D9A53-B373-424D-BA50-78DE3778B90D}" srcOrd="3" destOrd="0" presId="urn:microsoft.com/office/officeart/2016/7/layout/AccentHomeChevronProcess"/>
    <dgm:cxn modelId="{AF30E1BD-9ECC-4022-A0DD-76154EC54483}" type="presParOf" srcId="{594BF422-752C-42F3-A230-3D0E6AE9A886}" destId="{2FB9C3B2-EB7B-49D4-A31D-9A4178303769}" srcOrd="3" destOrd="0" presId="urn:microsoft.com/office/officeart/2016/7/layout/AccentHomeChevronProcess"/>
    <dgm:cxn modelId="{5B7985CA-BC92-461D-A77E-E2320D4992D0}" type="presParOf" srcId="{594BF422-752C-42F3-A230-3D0E6AE9A886}" destId="{EC37843F-14A6-4E20-B7AE-2B086A8F5F45}" srcOrd="4"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5" destOrd="0" presId="urn:microsoft.com/office/officeart/2016/7/layout/AccentHomeChevronProcess"/>
    <dgm:cxn modelId="{D8554B98-FAA7-4800-BB76-916BA7A2B10E}" type="presParOf" srcId="{594BF422-752C-42F3-A230-3D0E6AE9A886}" destId="{86E313B1-36D3-44D7-907E-22A08CB8E9CC}" srcOrd="6"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038459" y="2051794"/>
          <a:ext cx="2264910" cy="174575"/>
        </a:xfrm>
        <a:prstGeom prst="corner">
          <a:avLst>
            <a:gd name="adj1" fmla="val 1000"/>
            <a:gd name="adj2" fmla="val 1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6708" y="3271537"/>
          <a:ext cx="2182196" cy="754970"/>
        </a:xfrm>
        <a:prstGeom prst="homePlate">
          <a:avLst>
            <a:gd name="adj" fmla="val 25000"/>
          </a:avLst>
        </a:prstGeom>
        <a:solidFill>
          <a:schemeClr val="accent6"/>
        </a:solidFill>
        <a:ln w="25400" cap="flat" cmpd="sng" algn="ctr">
          <a:solidFill>
            <a:srgbClr val="0099B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241300" rIns="120650" bIns="241300" numCol="1" spcCol="1270" anchor="ctr" anchorCtr="0">
          <a:noAutofit/>
        </a:bodyPr>
        <a:lstStyle/>
        <a:p>
          <a:pPr marL="0" lvl="0" indent="0" algn="ctr" defTabSz="844550">
            <a:lnSpc>
              <a:spcPct val="90000"/>
            </a:lnSpc>
            <a:spcBef>
              <a:spcPct val="0"/>
            </a:spcBef>
            <a:spcAft>
              <a:spcPct val="35000"/>
            </a:spcAft>
            <a:buNone/>
          </a:pPr>
          <a:r>
            <a:rPr lang="en-US" sz="1900" b="1" kern="1200">
              <a:effectLst>
                <a:outerShdw blurRad="50800" dist="38100" dir="2700000" algn="tl" rotWithShape="0">
                  <a:schemeClr val="tx1">
                    <a:alpha val="50000"/>
                  </a:schemeClr>
                </a:outerShdw>
              </a:effectLst>
              <a:latin typeface="+mj-lt"/>
            </a:rPr>
            <a:t>Feb</a:t>
          </a:r>
        </a:p>
      </dsp:txBody>
      <dsp:txXfrm>
        <a:off x="6708" y="3271537"/>
        <a:ext cx="2087825" cy="754970"/>
      </dsp:txXfrm>
    </dsp:sp>
    <dsp:sp modelId="{810D7AA7-A541-4507-BE7F-36CCF210089F}">
      <dsp:nvSpPr>
        <dsp:cNvPr id="0" name=""/>
        <dsp:cNvSpPr/>
      </dsp:nvSpPr>
      <dsp:spPr>
        <a:xfrm>
          <a:off x="181283" y="1111372"/>
          <a:ext cx="1771943" cy="1753108"/>
        </a:xfrm>
        <a:prstGeom prst="rect">
          <a:avLst/>
        </a:prstGeom>
        <a:noFill/>
        <a:ln>
          <a:noFill/>
        </a:ln>
        <a:effectLst/>
      </dsp:spPr>
      <dsp:style>
        <a:lnRef idx="0">
          <a:scrgbClr r="0" g="0" b="0"/>
        </a:lnRef>
        <a:fillRef idx="0">
          <a:scrgbClr r="0" g="0" b="0"/>
        </a:fillRef>
        <a:effectRef idx="0">
          <a:scrgbClr r="0" g="0" b="0"/>
        </a:effectRef>
        <a:fontRef idx="minor"/>
      </dsp:style>
    </dsp:sp>
    <dsp:sp modelId="{C3A95BA6-718C-4544-91E0-8983F6EA3CAB}">
      <dsp:nvSpPr>
        <dsp:cNvPr id="0" name=""/>
        <dsp:cNvSpPr/>
      </dsp:nvSpPr>
      <dsp:spPr>
        <a:xfrm rot="5400000">
          <a:off x="1056449" y="2051794"/>
          <a:ext cx="2264910" cy="174575"/>
        </a:xfrm>
        <a:prstGeom prst="corner">
          <a:avLst>
            <a:gd name="adj1" fmla="val 1000"/>
            <a:gd name="adj2" fmla="val 1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BF2B0B9C-5705-4B54-B720-978EBC2D5C4B}">
      <dsp:nvSpPr>
        <dsp:cNvPr id="0" name=""/>
        <dsp:cNvSpPr/>
      </dsp:nvSpPr>
      <dsp:spPr>
        <a:xfrm>
          <a:off x="2101616" y="3271537"/>
          <a:ext cx="2182196" cy="754970"/>
        </a:xfrm>
        <a:prstGeom prst="chevron">
          <a:avLst>
            <a:gd name="adj" fmla="val 25000"/>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241300" rIns="120650" bIns="241300" numCol="1" spcCol="1270" anchor="ctr" anchorCtr="0">
          <a:noAutofit/>
        </a:bodyPr>
        <a:lstStyle/>
        <a:p>
          <a:pPr marL="0" lvl="0" indent="0" algn="ctr" defTabSz="844550">
            <a:lnSpc>
              <a:spcPct val="90000"/>
            </a:lnSpc>
            <a:spcBef>
              <a:spcPct val="0"/>
            </a:spcBef>
            <a:spcAft>
              <a:spcPct val="35000"/>
            </a:spcAft>
            <a:buNone/>
          </a:pPr>
          <a:r>
            <a:rPr lang="en-US" sz="1900" b="1" kern="1200">
              <a:effectLst>
                <a:outerShdw blurRad="50800" dist="38100" dir="2700000" algn="tl" rotWithShape="0">
                  <a:schemeClr val="tx1">
                    <a:alpha val="50000"/>
                  </a:schemeClr>
                </a:outerShdw>
              </a:effectLst>
              <a:latin typeface="+mj-lt"/>
            </a:rPr>
            <a:t>May</a:t>
          </a:r>
        </a:p>
      </dsp:txBody>
      <dsp:txXfrm>
        <a:off x="2290359" y="3271537"/>
        <a:ext cx="1804711" cy="754970"/>
      </dsp:txXfrm>
    </dsp:sp>
    <dsp:sp modelId="{95B2C415-74E4-4A5A-8BFD-6A1853CA6C4C}">
      <dsp:nvSpPr>
        <dsp:cNvPr id="0" name=""/>
        <dsp:cNvSpPr/>
      </dsp:nvSpPr>
      <dsp:spPr>
        <a:xfrm>
          <a:off x="2276192" y="1111372"/>
          <a:ext cx="1771943" cy="1753108"/>
        </a:xfrm>
        <a:prstGeom prst="rect">
          <a:avLst/>
        </a:prstGeom>
        <a:noFill/>
        <a:ln>
          <a:noFill/>
        </a:ln>
        <a:effectLst/>
      </dsp:spPr>
      <dsp:style>
        <a:lnRef idx="0">
          <a:scrgbClr r="0" g="0" b="0"/>
        </a:lnRef>
        <a:fillRef idx="0">
          <a:scrgbClr r="0" g="0" b="0"/>
        </a:fillRef>
        <a:effectRef idx="0">
          <a:scrgbClr r="0" g="0" b="0"/>
        </a:effectRef>
        <a:fontRef idx="minor"/>
      </dsp:style>
    </dsp:sp>
    <dsp:sp modelId="{E41E7729-FD3F-426D-804C-45BD60BD762D}">
      <dsp:nvSpPr>
        <dsp:cNvPr id="0" name=""/>
        <dsp:cNvSpPr/>
      </dsp:nvSpPr>
      <dsp:spPr>
        <a:xfrm rot="5400000">
          <a:off x="3151357" y="2051794"/>
          <a:ext cx="2264910" cy="174575"/>
        </a:xfrm>
        <a:prstGeom prst="corner">
          <a:avLst>
            <a:gd name="adj1" fmla="val 1000"/>
            <a:gd name="adj2" fmla="val 1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4196525" y="3271537"/>
          <a:ext cx="2182196" cy="754970"/>
        </a:xfrm>
        <a:prstGeom prst="chevron">
          <a:avLst>
            <a:gd name="adj" fmla="val 25000"/>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241300" rIns="120650" bIns="241300" numCol="1" spcCol="1270" anchor="ctr" anchorCtr="0">
          <a:noAutofit/>
        </a:bodyPr>
        <a:lstStyle/>
        <a:p>
          <a:pPr marL="0" lvl="0" indent="0" algn="ctr" defTabSz="844550">
            <a:lnSpc>
              <a:spcPct val="90000"/>
            </a:lnSpc>
            <a:spcBef>
              <a:spcPct val="0"/>
            </a:spcBef>
            <a:spcAft>
              <a:spcPct val="35000"/>
            </a:spcAft>
            <a:buNone/>
          </a:pPr>
          <a:r>
            <a:rPr lang="en-US" sz="1900" b="1" kern="1200">
              <a:effectLst>
                <a:outerShdw blurRad="50800" dist="38100" dir="2700000" algn="tl" rotWithShape="0">
                  <a:schemeClr val="tx1">
                    <a:alpha val="50000"/>
                  </a:schemeClr>
                </a:outerShdw>
              </a:effectLst>
              <a:latin typeface="+mj-lt"/>
            </a:rPr>
            <a:t>June</a:t>
          </a:r>
        </a:p>
      </dsp:txBody>
      <dsp:txXfrm>
        <a:off x="4385268" y="3271537"/>
        <a:ext cx="1804711" cy="754970"/>
      </dsp:txXfrm>
    </dsp:sp>
    <dsp:sp modelId="{5E07F9E4-149C-4A89-848F-4ABDD305F0C5}">
      <dsp:nvSpPr>
        <dsp:cNvPr id="0" name=""/>
        <dsp:cNvSpPr/>
      </dsp:nvSpPr>
      <dsp:spPr>
        <a:xfrm>
          <a:off x="4371100" y="1111372"/>
          <a:ext cx="1771943" cy="1753108"/>
        </a:xfrm>
        <a:prstGeom prst="rect">
          <a:avLst/>
        </a:prstGeom>
        <a:noFill/>
        <a:ln>
          <a:noFill/>
        </a:ln>
        <a:effectLst/>
      </dsp:spPr>
      <dsp:style>
        <a:lnRef idx="0">
          <a:scrgbClr r="0" g="0" b="0"/>
        </a:lnRef>
        <a:fillRef idx="0">
          <a:scrgbClr r="0" g="0" b="0"/>
        </a:fillRef>
        <a:effectRef idx="0">
          <a:scrgbClr r="0" g="0" b="0"/>
        </a:effectRef>
        <a:fontRef idx="minor"/>
      </dsp:style>
    </dsp:sp>
    <dsp:sp modelId="{473F2067-7126-4D56-A328-5A8CFD3D8D52}">
      <dsp:nvSpPr>
        <dsp:cNvPr id="0" name=""/>
        <dsp:cNvSpPr/>
      </dsp:nvSpPr>
      <dsp:spPr>
        <a:xfrm rot="5400000">
          <a:off x="5246266" y="2051794"/>
          <a:ext cx="2264910" cy="174575"/>
        </a:xfrm>
        <a:prstGeom prst="corner">
          <a:avLst>
            <a:gd name="adj1" fmla="val 1000"/>
            <a:gd name="adj2" fmla="val 1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6291433" y="3271537"/>
          <a:ext cx="2182196" cy="754970"/>
        </a:xfrm>
        <a:prstGeom prst="chevron">
          <a:avLst>
            <a:gd name="adj" fmla="val 25000"/>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241300" rIns="120650" bIns="241300" numCol="1" spcCol="1270" anchor="ctr" anchorCtr="0">
          <a:noAutofit/>
        </a:bodyPr>
        <a:lstStyle/>
        <a:p>
          <a:pPr marL="0" lvl="0" indent="0" algn="ctr" defTabSz="844550">
            <a:lnSpc>
              <a:spcPct val="90000"/>
            </a:lnSpc>
            <a:spcBef>
              <a:spcPct val="0"/>
            </a:spcBef>
            <a:spcAft>
              <a:spcPct val="35000"/>
            </a:spcAft>
            <a:buNone/>
          </a:pPr>
          <a:r>
            <a:rPr lang="en-US" sz="1900" b="1" kern="1200">
              <a:effectLst>
                <a:outerShdw blurRad="50800" dist="38100" dir="2700000" algn="tl" rotWithShape="0">
                  <a:schemeClr val="tx1">
                    <a:alpha val="50000"/>
                  </a:schemeClr>
                </a:outerShdw>
              </a:effectLst>
              <a:latin typeface="+mj-lt"/>
            </a:rPr>
            <a:t>July</a:t>
          </a:r>
        </a:p>
      </dsp:txBody>
      <dsp:txXfrm>
        <a:off x="6480176" y="3271537"/>
        <a:ext cx="1804711" cy="754970"/>
      </dsp:txXfrm>
    </dsp:sp>
    <dsp:sp modelId="{FD7B29F2-0D66-4B4B-BC8A-82DA23575305}">
      <dsp:nvSpPr>
        <dsp:cNvPr id="0" name=""/>
        <dsp:cNvSpPr/>
      </dsp:nvSpPr>
      <dsp:spPr>
        <a:xfrm>
          <a:off x="6466009" y="1111372"/>
          <a:ext cx="1771943" cy="175310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748" cy="489259"/>
          </a:xfrm>
          <a:prstGeom prst="rect">
            <a:avLst/>
          </a:prstGeom>
        </p:spPr>
        <p:txBody>
          <a:bodyPr vert="horz" lIns="90434" tIns="45217" rIns="90434" bIns="45217" rtlCol="0"/>
          <a:lstStyle>
            <a:lvl1pPr algn="l">
              <a:defRPr sz="1200"/>
            </a:lvl1pPr>
          </a:lstStyle>
          <a:p>
            <a:endParaRPr lang="en-GB"/>
          </a:p>
        </p:txBody>
      </p:sp>
      <p:sp>
        <p:nvSpPr>
          <p:cNvPr id="3" name="Date Placeholder 2"/>
          <p:cNvSpPr>
            <a:spLocks noGrp="1"/>
          </p:cNvSpPr>
          <p:nvPr>
            <p:ph type="dt" sz="quarter" idx="1"/>
          </p:nvPr>
        </p:nvSpPr>
        <p:spPr>
          <a:xfrm>
            <a:off x="3808333" y="0"/>
            <a:ext cx="2914748" cy="489259"/>
          </a:xfrm>
          <a:prstGeom prst="rect">
            <a:avLst/>
          </a:prstGeom>
        </p:spPr>
        <p:txBody>
          <a:bodyPr vert="horz" lIns="90434" tIns="45217" rIns="90434" bIns="45217" rtlCol="0"/>
          <a:lstStyle>
            <a:lvl1pPr algn="r">
              <a:defRPr sz="1200"/>
            </a:lvl1pPr>
          </a:lstStyle>
          <a:p>
            <a:fld id="{9F71C363-6588-4FF1-B59C-E6EB7EDD9B30}" type="datetimeFigureOut">
              <a:rPr lang="en-GB" smtClean="0"/>
              <a:pPr/>
              <a:t>05/03/2024</a:t>
            </a:fld>
            <a:endParaRPr lang="en-GB"/>
          </a:p>
        </p:txBody>
      </p:sp>
      <p:sp>
        <p:nvSpPr>
          <p:cNvPr id="4" name="Footer Placeholder 3"/>
          <p:cNvSpPr>
            <a:spLocks noGrp="1"/>
          </p:cNvSpPr>
          <p:nvPr>
            <p:ph type="ftr" sz="quarter" idx="2"/>
          </p:nvPr>
        </p:nvSpPr>
        <p:spPr>
          <a:xfrm>
            <a:off x="0" y="9283417"/>
            <a:ext cx="2914748" cy="489258"/>
          </a:xfrm>
          <a:prstGeom prst="rect">
            <a:avLst/>
          </a:prstGeom>
        </p:spPr>
        <p:txBody>
          <a:bodyPr vert="horz" lIns="90434" tIns="45217" rIns="90434" bIns="45217" rtlCol="0" anchor="b"/>
          <a:lstStyle>
            <a:lvl1pPr algn="l">
              <a:defRPr sz="1200"/>
            </a:lvl1pPr>
          </a:lstStyle>
          <a:p>
            <a:endParaRPr lang="en-GB"/>
          </a:p>
        </p:txBody>
      </p:sp>
      <p:sp>
        <p:nvSpPr>
          <p:cNvPr id="5" name="Slide Number Placeholder 4"/>
          <p:cNvSpPr>
            <a:spLocks noGrp="1"/>
          </p:cNvSpPr>
          <p:nvPr>
            <p:ph type="sldNum" sz="quarter" idx="3"/>
          </p:nvPr>
        </p:nvSpPr>
        <p:spPr>
          <a:xfrm>
            <a:off x="3808333" y="9283417"/>
            <a:ext cx="2914748" cy="489258"/>
          </a:xfrm>
          <a:prstGeom prst="rect">
            <a:avLst/>
          </a:prstGeom>
        </p:spPr>
        <p:txBody>
          <a:bodyPr vert="horz" lIns="90434" tIns="45217" rIns="90434" bIns="45217" rtlCol="0" anchor="b"/>
          <a:lstStyle>
            <a:lvl1pPr algn="r">
              <a:defRPr sz="1200"/>
            </a:lvl1pPr>
          </a:lstStyle>
          <a:p>
            <a:fld id="{C798A6DB-7B00-46DB-9780-DD62CD61A33E}" type="slidenum">
              <a:rPr lang="en-GB" smtClean="0"/>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14748" cy="489259"/>
          </a:xfrm>
          <a:prstGeom prst="rect">
            <a:avLst/>
          </a:prstGeom>
          <a:noFill/>
          <a:ln w="9525">
            <a:noFill/>
            <a:miter lim="800000"/>
            <a:headEnd/>
            <a:tailEnd/>
          </a:ln>
        </p:spPr>
        <p:txBody>
          <a:bodyPr vert="horz" wrap="square" lIns="90434" tIns="45217" rIns="90434" bIns="45217" numCol="1" anchor="t" anchorCtr="0" compatLnSpc="1">
            <a:prstTxWarp prst="textNoShape">
              <a:avLst/>
            </a:prstTxWarp>
          </a:bodyPr>
          <a:lstStyle>
            <a:lvl1pPr>
              <a:defRPr sz="1200"/>
            </a:lvl1pPr>
          </a:lstStyle>
          <a:p>
            <a:endParaRPr lang="en-US"/>
          </a:p>
        </p:txBody>
      </p:sp>
      <p:sp>
        <p:nvSpPr>
          <p:cNvPr id="5123" name="Rectangle 3"/>
          <p:cNvSpPr>
            <a:spLocks noGrp="1" noChangeArrowheads="1"/>
          </p:cNvSpPr>
          <p:nvPr>
            <p:ph type="dt" idx="1"/>
          </p:nvPr>
        </p:nvSpPr>
        <p:spPr bwMode="auto">
          <a:xfrm>
            <a:off x="3809903" y="0"/>
            <a:ext cx="2914748" cy="489259"/>
          </a:xfrm>
          <a:prstGeom prst="rect">
            <a:avLst/>
          </a:prstGeom>
          <a:noFill/>
          <a:ln w="9525">
            <a:noFill/>
            <a:miter lim="800000"/>
            <a:headEnd/>
            <a:tailEnd/>
          </a:ln>
        </p:spPr>
        <p:txBody>
          <a:bodyPr vert="horz" wrap="square" lIns="90434" tIns="45217" rIns="90434" bIns="45217"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103188" y="731838"/>
            <a:ext cx="6518275" cy="3667125"/>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896726" y="4642491"/>
            <a:ext cx="4931201" cy="4398641"/>
          </a:xfrm>
          <a:prstGeom prst="rect">
            <a:avLst/>
          </a:prstGeom>
          <a:noFill/>
          <a:ln w="9525">
            <a:noFill/>
            <a:miter lim="800000"/>
            <a:headEnd/>
            <a:tailEnd/>
          </a:ln>
        </p:spPr>
        <p:txBody>
          <a:bodyPr vert="horz" wrap="square" lIns="90434" tIns="45217" rIns="90434" bIns="452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9284979"/>
            <a:ext cx="2914748" cy="489259"/>
          </a:xfrm>
          <a:prstGeom prst="rect">
            <a:avLst/>
          </a:prstGeom>
          <a:noFill/>
          <a:ln w="9525">
            <a:noFill/>
            <a:miter lim="800000"/>
            <a:headEnd/>
            <a:tailEnd/>
          </a:ln>
        </p:spPr>
        <p:txBody>
          <a:bodyPr vert="horz" wrap="square" lIns="90434" tIns="45217" rIns="90434" bIns="45217" numCol="1" anchor="b" anchorCtr="0" compatLnSpc="1">
            <a:prstTxWarp prst="textNoShape">
              <a:avLst/>
            </a:prstTxWarp>
          </a:bodyPr>
          <a:lstStyle>
            <a:lvl1pPr>
              <a:defRPr sz="1200"/>
            </a:lvl1pPr>
          </a:lstStyle>
          <a:p>
            <a:endParaRPr lang="en-US"/>
          </a:p>
        </p:txBody>
      </p:sp>
      <p:sp>
        <p:nvSpPr>
          <p:cNvPr id="5127" name="Rectangle 7"/>
          <p:cNvSpPr>
            <a:spLocks noGrp="1" noChangeArrowheads="1"/>
          </p:cNvSpPr>
          <p:nvPr>
            <p:ph type="sldNum" sz="quarter" idx="5"/>
          </p:nvPr>
        </p:nvSpPr>
        <p:spPr bwMode="auto">
          <a:xfrm>
            <a:off x="3809903" y="9284979"/>
            <a:ext cx="2914748" cy="489259"/>
          </a:xfrm>
          <a:prstGeom prst="rect">
            <a:avLst/>
          </a:prstGeom>
          <a:noFill/>
          <a:ln w="9525">
            <a:noFill/>
            <a:miter lim="800000"/>
            <a:headEnd/>
            <a:tailEnd/>
          </a:ln>
        </p:spPr>
        <p:txBody>
          <a:bodyPr vert="horz" wrap="square" lIns="90434" tIns="45217" rIns="90434" bIns="45217" numCol="1" anchor="b" anchorCtr="0" compatLnSpc="1">
            <a:prstTxWarp prst="textNoShape">
              <a:avLst/>
            </a:prstTxWarp>
          </a:bodyPr>
          <a:lstStyle>
            <a:lvl1pPr algn="r">
              <a:defRPr sz="1200"/>
            </a:lvl1pPr>
          </a:lstStyle>
          <a:p>
            <a:fld id="{90B67B98-A671-43BB-90AC-A646D949EE7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ヒラギノ角ゴ Pro W3" pitchFamily="96" charset="-128"/>
        <a:cs typeface="+mn-cs"/>
      </a:defRPr>
    </a:lvl1pPr>
    <a:lvl2pPr marL="457200" algn="l" rtl="0" fontAlgn="base">
      <a:spcBef>
        <a:spcPct val="30000"/>
      </a:spcBef>
      <a:spcAft>
        <a:spcPct val="0"/>
      </a:spcAft>
      <a:defRPr sz="1200" kern="1200">
        <a:solidFill>
          <a:schemeClr val="tx1"/>
        </a:solidFill>
        <a:latin typeface="Arial" charset="0"/>
        <a:ea typeface="ヒラギノ角ゴ Pro W3" pitchFamily="96" charset="-128"/>
        <a:cs typeface="+mn-cs"/>
      </a:defRPr>
    </a:lvl2pPr>
    <a:lvl3pPr marL="914400" algn="l" rtl="0" fontAlgn="base">
      <a:spcBef>
        <a:spcPct val="30000"/>
      </a:spcBef>
      <a:spcAft>
        <a:spcPct val="0"/>
      </a:spcAft>
      <a:defRPr sz="1200" kern="1200">
        <a:solidFill>
          <a:schemeClr val="tx1"/>
        </a:solidFill>
        <a:latin typeface="Arial" charset="0"/>
        <a:ea typeface="ヒラギノ角ゴ Pro W3" pitchFamily="96" charset="-128"/>
        <a:cs typeface="+mn-cs"/>
      </a:defRPr>
    </a:lvl3pPr>
    <a:lvl4pPr marL="1371600" algn="l" rtl="0" fontAlgn="base">
      <a:spcBef>
        <a:spcPct val="30000"/>
      </a:spcBef>
      <a:spcAft>
        <a:spcPct val="0"/>
      </a:spcAft>
      <a:defRPr sz="1200" kern="1200">
        <a:solidFill>
          <a:schemeClr val="tx1"/>
        </a:solidFill>
        <a:latin typeface="Arial" charset="0"/>
        <a:ea typeface="ヒラギノ角ゴ Pro W3" pitchFamily="96" charset="-128"/>
        <a:cs typeface="+mn-cs"/>
      </a:defRPr>
    </a:lvl4pPr>
    <a:lvl5pPr marL="1828800" algn="l" rtl="0" fontAlgn="base">
      <a:spcBef>
        <a:spcPct val="30000"/>
      </a:spcBef>
      <a:spcAft>
        <a:spcPct val="0"/>
      </a:spcAft>
      <a:defRPr sz="1200" kern="1200">
        <a:solidFill>
          <a:schemeClr val="tx1"/>
        </a:solidFill>
        <a:latin typeface="Arial" charset="0"/>
        <a:ea typeface="ヒラギノ角ゴ Pro W3" pitchFamily="9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B67B98-A671-43BB-90AC-A646D949EE74}" type="slidenum">
              <a:rPr lang="en-US" smtClean="0"/>
              <a:pPr/>
              <a:t>2</a:t>
            </a:fld>
            <a:endParaRPr lang="en-US"/>
          </a:p>
        </p:txBody>
      </p:sp>
    </p:spTree>
    <p:extLst>
      <p:ext uri="{BB962C8B-B14F-4D97-AF65-F5344CB8AC3E}">
        <p14:creationId xmlns:p14="http://schemas.microsoft.com/office/powerpoint/2010/main" val="637196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B67B98-A671-43BB-90AC-A646D949EE74}" type="slidenum">
              <a:rPr lang="en-US" smtClean="0"/>
              <a:pPr/>
              <a:t>12</a:t>
            </a:fld>
            <a:endParaRPr lang="en-US"/>
          </a:p>
        </p:txBody>
      </p:sp>
    </p:spTree>
    <p:extLst>
      <p:ext uri="{BB962C8B-B14F-4D97-AF65-F5344CB8AC3E}">
        <p14:creationId xmlns:p14="http://schemas.microsoft.com/office/powerpoint/2010/main" val="3378932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B67B98-A671-43BB-90AC-A646D949EE74}" type="slidenum">
              <a:rPr lang="en-US" smtClean="0"/>
              <a:pPr/>
              <a:t>19</a:t>
            </a:fld>
            <a:endParaRPr lang="en-US"/>
          </a:p>
        </p:txBody>
      </p:sp>
    </p:spTree>
    <p:extLst>
      <p:ext uri="{BB962C8B-B14F-4D97-AF65-F5344CB8AC3E}">
        <p14:creationId xmlns:p14="http://schemas.microsoft.com/office/powerpoint/2010/main" val="3904904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 Title slide purple bkgrnd">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3554" name="Rectangle 2"/>
          <p:cNvSpPr>
            <a:spLocks noGrp="1" noChangeArrowheads="1"/>
          </p:cNvSpPr>
          <p:nvPr>
            <p:ph type="ctrTitle" hasCustomPrompt="1"/>
          </p:nvPr>
        </p:nvSpPr>
        <p:spPr>
          <a:xfrm>
            <a:off x="433387" y="2455118"/>
            <a:ext cx="8315325" cy="1131590"/>
          </a:xfrm>
          <a:ln>
            <a:noFill/>
          </a:ln>
        </p:spPr>
        <p:txBody>
          <a:bodyPr/>
          <a:lstStyle>
            <a:lvl1pPr>
              <a:lnSpc>
                <a:spcPct val="90000"/>
              </a:lnSpc>
              <a:defRPr sz="4000">
                <a:solidFill>
                  <a:schemeClr val="bg1"/>
                </a:solidFill>
              </a:defRPr>
            </a:lvl1pPr>
          </a:lstStyle>
          <a:p>
            <a:r>
              <a:rPr lang="en-US"/>
              <a:t>Click here to edit master heading</a:t>
            </a:r>
          </a:p>
        </p:txBody>
      </p:sp>
      <p:sp>
        <p:nvSpPr>
          <p:cNvPr id="23555" name="Rectangle 3"/>
          <p:cNvSpPr>
            <a:spLocks noGrp="1" noChangeArrowheads="1"/>
          </p:cNvSpPr>
          <p:nvPr>
            <p:ph type="subTitle" idx="1"/>
          </p:nvPr>
        </p:nvSpPr>
        <p:spPr>
          <a:xfrm>
            <a:off x="433387" y="3696320"/>
            <a:ext cx="6700510" cy="428625"/>
          </a:xfrm>
          <a:ln>
            <a:noFill/>
          </a:ln>
        </p:spPr>
        <p:txBody>
          <a:bodyPr/>
          <a:lstStyle>
            <a:lvl1pPr marL="0" marR="0" indent="0" algn="l" defTabSz="914400" rtl="0" eaLnBrk="1" fontAlgn="base" latinLnBrk="0" hangingPunct="1">
              <a:lnSpc>
                <a:spcPct val="110000"/>
              </a:lnSpc>
              <a:spcBef>
                <a:spcPts val="0"/>
              </a:spcBef>
              <a:spcAft>
                <a:spcPct val="0"/>
              </a:spcAft>
              <a:buClr>
                <a:srgbClr val="A287D5"/>
              </a:buClr>
              <a:buSzTx/>
              <a:buFont typeface="Times" pitchFamily="96" charset="0"/>
              <a:buNone/>
              <a:tabLst/>
              <a:defRPr sz="1800" b="1">
                <a:solidFill>
                  <a:schemeClr val="bg1"/>
                </a:solidFill>
              </a:defRPr>
            </a:lvl1pPr>
          </a:lstStyle>
          <a:p>
            <a:r>
              <a:rPr lang="en-US"/>
              <a:t>Click to edit Master subtitle style</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guide id="5" orient="horz" pos="169">
          <p15:clr>
            <a:srgbClr val="FBAE40"/>
          </p15:clr>
        </p15:guide>
        <p15:guide id="6" pos="340">
          <p15:clr>
            <a:srgbClr val="FBAE40"/>
          </p15:clr>
        </p15:guide>
        <p15:guide id="7" pos="3447" userDrawn="1">
          <p15:clr>
            <a:srgbClr val="FBAE40"/>
          </p15:clr>
        </p15:guide>
        <p15:guide id="8" orient="horz" pos="10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White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3757527"/>
            <a:ext cx="9144000" cy="1385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779229" y="1200151"/>
            <a:ext cx="7678972" cy="1459561"/>
          </a:xfrm>
        </p:spPr>
        <p:txBody>
          <a:bodyPr anchor="t"/>
          <a:lstStyle>
            <a:lvl1pPr indent="297000" algn="l">
              <a:lnSpc>
                <a:spcPts val="4500"/>
              </a:lnSpc>
              <a:defRPr sz="48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779228" y="3026415"/>
            <a:ext cx="4627659" cy="670943"/>
          </a:xfrm>
        </p:spPr>
        <p:txBody>
          <a:bodyPr anchor="t"/>
          <a:lstStyle>
            <a:lvl1pPr marL="0" indent="0" algn="l">
              <a:lnSpc>
                <a:spcPts val="1950"/>
              </a:lnSpc>
              <a:spcBef>
                <a:spcPts val="0"/>
              </a:spcBef>
              <a:spcAft>
                <a:spcPts val="0"/>
              </a:spcAft>
              <a:buNone/>
              <a:defRPr sz="1725" b="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412" y="1"/>
            <a:ext cx="799657" cy="1732160"/>
          </a:xfrm>
          <a:prstGeom prst="rect">
            <a:avLst/>
          </a:prstGeom>
        </p:spPr>
      </p:pic>
      <p:pic>
        <p:nvPicPr>
          <p:cNvPr id="5" name="Picture 4" descr="A black and white logo&#10;&#10;Description automatically generated with low confidence">
            <a:extLst>
              <a:ext uri="{FF2B5EF4-FFF2-40B4-BE49-F238E27FC236}">
                <a16:creationId xmlns:a16="http://schemas.microsoft.com/office/drawing/2014/main" id="{CA6EB14C-1ABD-41D9-A103-0613395AFC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5601" y="4183144"/>
            <a:ext cx="1621539" cy="564644"/>
          </a:xfrm>
          <a:prstGeom prst="rect">
            <a:avLst/>
          </a:prstGeom>
        </p:spPr>
      </p:pic>
      <p:pic>
        <p:nvPicPr>
          <p:cNvPr id="12" name="Picture 11" descr="A picture containing text, clipart, tableware, dishware&#10;&#10;Description automatically generated">
            <a:extLst>
              <a:ext uri="{FF2B5EF4-FFF2-40B4-BE49-F238E27FC236}">
                <a16:creationId xmlns:a16="http://schemas.microsoft.com/office/drawing/2014/main" id="{35C71CB3-9CA4-4CF7-AFD3-18E66B775F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8401" y="4182300"/>
            <a:ext cx="1659639" cy="636653"/>
          </a:xfrm>
          <a:prstGeom prst="rect">
            <a:avLst/>
          </a:prstGeom>
        </p:spPr>
      </p:pic>
      <p:sp>
        <p:nvSpPr>
          <p:cNvPr id="10" name="Text Placeholder 8">
            <a:extLst>
              <a:ext uri="{FF2B5EF4-FFF2-40B4-BE49-F238E27FC236}">
                <a16:creationId xmlns:a16="http://schemas.microsoft.com/office/drawing/2014/main" id="{65B0F3E5-84C5-4207-B7C3-E5BD8305B381}"/>
              </a:ext>
            </a:extLst>
          </p:cNvPr>
          <p:cNvSpPr>
            <a:spLocks noGrp="1"/>
          </p:cNvSpPr>
          <p:nvPr>
            <p:ph type="body" sz="quarter" idx="11" hasCustomPrompt="1"/>
          </p:nvPr>
        </p:nvSpPr>
        <p:spPr>
          <a:xfrm>
            <a:off x="6069994" y="3026042"/>
            <a:ext cx="2388207" cy="285224"/>
          </a:xfrm>
        </p:spPr>
        <p:txBody>
          <a:bodyPr/>
          <a:lstStyle>
            <a:lvl1pPr>
              <a:lnSpc>
                <a:spcPts val="1950"/>
              </a:lnSpc>
              <a:spcBef>
                <a:spcPts val="0"/>
              </a:spcBef>
              <a:spcAft>
                <a:spcPts val="0"/>
              </a:spcAft>
              <a:defRPr sz="1725" b="1">
                <a:solidFill>
                  <a:schemeClr val="accent1"/>
                </a:solidFill>
              </a:defRPr>
            </a:lvl1pPr>
          </a:lstStyle>
          <a:p>
            <a:pPr lvl="0"/>
            <a:r>
              <a:rPr lang="en-US"/>
              <a:t>Add text </a:t>
            </a:r>
          </a:p>
        </p:txBody>
      </p:sp>
      <p:sp>
        <p:nvSpPr>
          <p:cNvPr id="13" name="Date Placeholder 3">
            <a:extLst>
              <a:ext uri="{FF2B5EF4-FFF2-40B4-BE49-F238E27FC236}">
                <a16:creationId xmlns:a16="http://schemas.microsoft.com/office/drawing/2014/main" id="{3817FB0D-52B2-44BD-B386-1073B0BCB11F}"/>
              </a:ext>
            </a:extLst>
          </p:cNvPr>
          <p:cNvSpPr>
            <a:spLocks noGrp="1"/>
          </p:cNvSpPr>
          <p:nvPr>
            <p:ph type="dt" sz="half" idx="2"/>
          </p:nvPr>
        </p:nvSpPr>
        <p:spPr>
          <a:xfrm>
            <a:off x="6069994" y="3284776"/>
            <a:ext cx="2388206" cy="285224"/>
          </a:xfrm>
          <a:prstGeom prst="rect">
            <a:avLst/>
          </a:prstGeom>
        </p:spPr>
        <p:txBody>
          <a:bodyPr vert="horz" lIns="0" tIns="0" rIns="0" bIns="0" rtlCol="0" anchor="t" anchorCtr="0"/>
          <a:lstStyle>
            <a:lvl1pPr algn="l">
              <a:defRPr sz="1725">
                <a:solidFill>
                  <a:schemeClr val="accent1"/>
                </a:solidFill>
                <a:latin typeface="+mj-lt"/>
              </a:defRPr>
            </a:lvl1pPr>
          </a:lstStyle>
          <a:p>
            <a:pPr>
              <a:lnSpc>
                <a:spcPts val="1950"/>
              </a:lnSpc>
            </a:pPr>
            <a:endParaRPr lang="en-GB"/>
          </a:p>
        </p:txBody>
      </p:sp>
    </p:spTree>
    <p:extLst>
      <p:ext uri="{BB962C8B-B14F-4D97-AF65-F5344CB8AC3E}">
        <p14:creationId xmlns:p14="http://schemas.microsoft.com/office/powerpoint/2010/main" val="3931350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 CoBrand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00E3-ABE9-452B-A0C1-00B27C0A8488}"/>
              </a:ext>
            </a:extLst>
          </p:cNvPr>
          <p:cNvSpPr>
            <a:spLocks noGrp="1"/>
          </p:cNvSpPr>
          <p:nvPr>
            <p:ph type="title"/>
          </p:nvPr>
        </p:nvSpPr>
        <p:spPr>
          <a:xfrm>
            <a:off x="2299600" y="826440"/>
            <a:ext cx="6414839" cy="2105135"/>
          </a:xfrm>
        </p:spPr>
        <p:txBody>
          <a:bodyPr/>
          <a:lstStyle>
            <a:lvl1pPr>
              <a:lnSpc>
                <a:spcPts val="7500"/>
              </a:lnSpc>
              <a:defRPr sz="7500">
                <a:solidFill>
                  <a:schemeClr val="bg1"/>
                </a:solidFill>
              </a:defRPr>
            </a:lvl1pPr>
          </a:lstStyle>
          <a:p>
            <a:r>
              <a:rPr lang="en-US"/>
              <a:t>Click to edit Master title style</a:t>
            </a:r>
            <a:endParaRPr lang="en-GB"/>
          </a:p>
        </p:txBody>
      </p:sp>
      <p:sp>
        <p:nvSpPr>
          <p:cNvPr id="16" name="Rectangle 15">
            <a:extLst>
              <a:ext uri="{FF2B5EF4-FFF2-40B4-BE49-F238E27FC236}">
                <a16:creationId xmlns:a16="http://schemas.microsoft.com/office/drawing/2014/main" id="{F269A300-BD34-4A6E-956A-1035D465A78D}"/>
              </a:ext>
            </a:extLst>
          </p:cNvPr>
          <p:cNvSpPr/>
          <p:nvPr userDrawn="1"/>
        </p:nvSpPr>
        <p:spPr>
          <a:xfrm>
            <a:off x="0" y="3757527"/>
            <a:ext cx="9144000" cy="1385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Subtitle 2"/>
          <p:cNvSpPr>
            <a:spLocks noGrp="1"/>
          </p:cNvSpPr>
          <p:nvPr>
            <p:ph type="subTitle" idx="1"/>
          </p:nvPr>
        </p:nvSpPr>
        <p:spPr>
          <a:xfrm>
            <a:off x="429563" y="3026415"/>
            <a:ext cx="4977325" cy="670943"/>
          </a:xfrm>
        </p:spPr>
        <p:txBody>
          <a:bodyPr anchor="t"/>
          <a:lstStyle>
            <a:lvl1pPr marL="0" indent="0" algn="l">
              <a:lnSpc>
                <a:spcPts val="1950"/>
              </a:lnSpc>
              <a:spcBef>
                <a:spcPts val="0"/>
              </a:spcBef>
              <a:spcAft>
                <a:spcPts val="0"/>
              </a:spcAft>
              <a:buNone/>
              <a:defRPr sz="1725"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9562" y="4183145"/>
            <a:ext cx="1660880" cy="637315"/>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4423" y="4183144"/>
            <a:ext cx="1620015" cy="564644"/>
          </a:xfrm>
          <a:prstGeom prst="rect">
            <a:avLst/>
          </a:prstGeom>
        </p:spPr>
      </p:pic>
      <p:pic>
        <p:nvPicPr>
          <p:cNvPr id="5" name="Picture 4" descr="Shape, arrow&#10;&#10;Description automatically generated">
            <a:extLst>
              <a:ext uri="{FF2B5EF4-FFF2-40B4-BE49-F238E27FC236}">
                <a16:creationId xmlns:a16="http://schemas.microsoft.com/office/drawing/2014/main" id="{D8AC0AD8-2C24-4B03-A3F0-1DD2817ECE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5868" y="1"/>
            <a:ext cx="1749556" cy="1748794"/>
          </a:xfrm>
          <a:prstGeom prst="rect">
            <a:avLst/>
          </a:prstGeom>
        </p:spPr>
      </p:pic>
    </p:spTree>
    <p:extLst>
      <p:ext uri="{BB962C8B-B14F-4D97-AF65-F5344CB8AC3E}">
        <p14:creationId xmlns:p14="http://schemas.microsoft.com/office/powerpoint/2010/main" val="4262065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631" y="808463"/>
            <a:ext cx="4665622" cy="1594625"/>
          </a:xfrm>
        </p:spPr>
        <p:txBody>
          <a:bodyPr/>
          <a:lstStyle>
            <a:lvl1pPr>
              <a:lnSpc>
                <a:spcPts val="3750"/>
              </a:lnSpc>
              <a:defRPr sz="3750">
                <a:solidFill>
                  <a:schemeClr val="bg1"/>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BITC - Age inclusivity and pensions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5354638" y="0"/>
            <a:ext cx="3789363" cy="51435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201" y="4838400"/>
            <a:ext cx="784862" cy="91440"/>
          </a:xfrm>
          <a:prstGeom prst="rect">
            <a:avLst/>
          </a:prstGeom>
        </p:spPr>
      </p:pic>
      <p:sp>
        <p:nvSpPr>
          <p:cNvPr id="8" name="Subtitle 2">
            <a:extLst>
              <a:ext uri="{FF2B5EF4-FFF2-40B4-BE49-F238E27FC236}">
                <a16:creationId xmlns:a16="http://schemas.microsoft.com/office/drawing/2014/main" id="{A60ECEB5-24A2-425B-84E2-3BD66F8EE7A9}"/>
              </a:ext>
            </a:extLst>
          </p:cNvPr>
          <p:cNvSpPr>
            <a:spLocks noGrp="1"/>
          </p:cNvSpPr>
          <p:nvPr>
            <p:ph type="subTitle" idx="1"/>
          </p:nvPr>
        </p:nvSpPr>
        <p:spPr>
          <a:xfrm>
            <a:off x="429563" y="2574790"/>
            <a:ext cx="4977325" cy="670943"/>
          </a:xfrm>
        </p:spPr>
        <p:txBody>
          <a:bodyPr anchor="t"/>
          <a:lstStyle>
            <a:lvl1pPr marL="0" indent="0" algn="l">
              <a:lnSpc>
                <a:spcPts val="1950"/>
              </a:lnSpc>
              <a:spcBef>
                <a:spcPts val="0"/>
              </a:spcBef>
              <a:spcAft>
                <a:spcPts val="0"/>
              </a:spcAft>
              <a:buNone/>
              <a:defRPr sz="1725"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68804566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AF7A1F58-F59B-4ECB-86BC-B1E45939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8028" y="1"/>
            <a:ext cx="6125973" cy="5143500"/>
          </a:xfrm>
          <a:prstGeom prst="rect">
            <a:avLst/>
          </a:prstGeom>
        </p:spPr>
      </p:pic>
      <p:sp>
        <p:nvSpPr>
          <p:cNvPr id="2" name="Title 1"/>
          <p:cNvSpPr>
            <a:spLocks noGrp="1"/>
          </p:cNvSpPr>
          <p:nvPr>
            <p:ph type="title"/>
          </p:nvPr>
        </p:nvSpPr>
        <p:spPr>
          <a:xfrm>
            <a:off x="427630" y="813391"/>
            <a:ext cx="5341346" cy="1307804"/>
          </a:xfrm>
        </p:spPr>
        <p:txBody>
          <a:bodyPr/>
          <a:lstStyle>
            <a:lvl1pPr>
              <a:lnSpc>
                <a:spcPts val="4800"/>
              </a:lnSpc>
              <a:defRPr sz="4800">
                <a:solidFill>
                  <a:schemeClr val="bg1"/>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BITC - Age inclusivity and pensions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9201" y="4838400"/>
            <a:ext cx="784862" cy="91440"/>
          </a:xfrm>
          <a:prstGeom prst="rect">
            <a:avLst/>
          </a:prstGeom>
        </p:spPr>
      </p:pic>
      <p:sp>
        <p:nvSpPr>
          <p:cNvPr id="8" name="Text Placeholder 7">
            <a:extLst>
              <a:ext uri="{FF2B5EF4-FFF2-40B4-BE49-F238E27FC236}">
                <a16:creationId xmlns:a16="http://schemas.microsoft.com/office/drawing/2014/main" id="{9033D876-4F4A-45BC-BEDC-E91ECA52366D}"/>
              </a:ext>
            </a:extLst>
          </p:cNvPr>
          <p:cNvSpPr>
            <a:spLocks noGrp="1"/>
          </p:cNvSpPr>
          <p:nvPr>
            <p:ph type="body" sz="quarter" idx="13"/>
          </p:nvPr>
        </p:nvSpPr>
        <p:spPr>
          <a:xfrm>
            <a:off x="427039" y="2270403"/>
            <a:ext cx="5341869" cy="998935"/>
          </a:xfrm>
        </p:spPr>
        <p:txBody>
          <a:bodyPr/>
          <a:lstStyle>
            <a:lvl1pPr>
              <a:lnSpc>
                <a:spcPts val="1950"/>
              </a:lnSpc>
              <a:spcBef>
                <a:spcPts val="0"/>
              </a:spcBef>
              <a:spcAft>
                <a:spcPts val="0"/>
              </a:spcAft>
              <a:defRPr sz="1725" b="0">
                <a:solidFill>
                  <a:schemeClr val="bg1"/>
                </a:solidFill>
              </a:defRPr>
            </a:lvl1pPr>
            <a:lvl2pPr>
              <a:defRPr>
                <a:solidFill>
                  <a:schemeClr val="accent2"/>
                </a:solidFill>
              </a:defRPr>
            </a:lvl2pPr>
            <a:lvl3pPr>
              <a:buNone/>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18671041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BITC - Age inclusivity and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Tree>
    <p:extLst>
      <p:ext uri="{BB962C8B-B14F-4D97-AF65-F5344CB8AC3E}">
        <p14:creationId xmlns:p14="http://schemas.microsoft.com/office/powerpoint/2010/main" val="3770158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 Indent">
    <p:spTree>
      <p:nvGrpSpPr>
        <p:cNvPr id="1" name=""/>
        <p:cNvGrpSpPr/>
        <p:nvPr/>
      </p:nvGrpSpPr>
      <p:grpSpPr>
        <a:xfrm>
          <a:off x="0" y="0"/>
          <a:ext cx="0" cy="0"/>
          <a:chOff x="0" y="0"/>
          <a:chExt cx="0" cy="0"/>
        </a:xfrm>
      </p:grpSpPr>
      <p:sp>
        <p:nvSpPr>
          <p:cNvPr id="2" name="Title 1"/>
          <p:cNvSpPr>
            <a:spLocks noGrp="1"/>
          </p:cNvSpPr>
          <p:nvPr>
            <p:ph type="title"/>
          </p:nvPr>
        </p:nvSpPr>
        <p:spPr>
          <a:xfrm>
            <a:off x="2896623" y="856100"/>
            <a:ext cx="5806099" cy="1049412"/>
          </a:xfrm>
        </p:spPr>
        <p:txBody>
          <a:bodyPr/>
          <a:lstStyle/>
          <a:p>
            <a:r>
              <a:rPr lang="en-US"/>
              <a:t>Click to edit Master title style</a:t>
            </a:r>
          </a:p>
        </p:txBody>
      </p:sp>
      <p:sp>
        <p:nvSpPr>
          <p:cNvPr id="3" name="Content Placeholder 2"/>
          <p:cNvSpPr>
            <a:spLocks noGrp="1"/>
          </p:cNvSpPr>
          <p:nvPr>
            <p:ph idx="1"/>
          </p:nvPr>
        </p:nvSpPr>
        <p:spPr>
          <a:xfrm>
            <a:off x="2896623" y="1965347"/>
            <a:ext cx="5806099" cy="266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BITC - Age inclusivity and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pic>
        <p:nvPicPr>
          <p:cNvPr id="7" name="Picture 6" descr="Shape, arrow&#10;&#10;Description automatically generated">
            <a:extLst>
              <a:ext uri="{FF2B5EF4-FFF2-40B4-BE49-F238E27FC236}">
                <a16:creationId xmlns:a16="http://schemas.microsoft.com/office/drawing/2014/main" id="{ABD58FF8-4285-4E01-B98F-0209419280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518" y="0"/>
            <a:ext cx="2225045" cy="3015240"/>
          </a:xfrm>
          <a:prstGeom prst="rect">
            <a:avLst/>
          </a:prstGeom>
        </p:spPr>
      </p:pic>
    </p:spTree>
    <p:extLst>
      <p:ext uri="{BB962C8B-B14F-4D97-AF65-F5344CB8AC3E}">
        <p14:creationId xmlns:p14="http://schemas.microsoft.com/office/powerpoint/2010/main" val="389425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27630" y="1473959"/>
            <a:ext cx="5436000" cy="315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BITC - Age inclusivity and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
        <p:nvSpPr>
          <p:cNvPr id="9" name="Text Placeholder 3">
            <a:extLst>
              <a:ext uri="{FF2B5EF4-FFF2-40B4-BE49-F238E27FC236}">
                <a16:creationId xmlns:a16="http://schemas.microsoft.com/office/drawing/2014/main" id="{4550245E-1EA1-4657-BEDF-A924491C8B46}"/>
              </a:ext>
            </a:extLst>
          </p:cNvPr>
          <p:cNvSpPr>
            <a:spLocks noGrp="1"/>
          </p:cNvSpPr>
          <p:nvPr>
            <p:ph type="body" sz="quarter" idx="20"/>
          </p:nvPr>
        </p:nvSpPr>
        <p:spPr>
          <a:xfrm>
            <a:off x="6082748" y="1514476"/>
            <a:ext cx="2619975" cy="2663428"/>
          </a:xfrm>
          <a:solidFill>
            <a:schemeClr val="accent4"/>
          </a:solidFill>
          <a:ln w="88900">
            <a:noFill/>
            <a:miter lim="800000"/>
          </a:ln>
        </p:spPr>
        <p:txBody>
          <a:bodyPr lIns="180000" tIns="108000" rIns="36000" bIns="36000"/>
          <a:lstStyle>
            <a:lvl1pPr>
              <a:lnSpc>
                <a:spcPts val="1650"/>
              </a:lnSpc>
              <a:spcBef>
                <a:spcPts val="0"/>
              </a:spcBef>
              <a:spcAft>
                <a:spcPts val="0"/>
              </a:spcAft>
              <a:defRPr sz="1500" b="0">
                <a:solidFill>
                  <a:schemeClr val="tx1"/>
                </a:solidFill>
                <a:latin typeface="+mn-lt"/>
              </a:defRPr>
            </a:lvl1pPr>
            <a:lvl2pPr marL="229500" indent="-229500">
              <a:lnSpc>
                <a:spcPts val="1650"/>
              </a:lnSpc>
              <a:spcBef>
                <a:spcPts val="0"/>
              </a:spcBef>
              <a:spcAft>
                <a:spcPts val="0"/>
              </a:spcAft>
              <a:buFont typeface="Arial" panose="020B0604020202020204" pitchFamily="34" charset="0"/>
              <a:buChar char="•"/>
              <a:defRPr sz="15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30508527"/>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27631" y="1473959"/>
            <a:ext cx="8275045" cy="315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BITC - Age inclusivity and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Tree>
    <p:extLst>
      <p:ext uri="{BB962C8B-B14F-4D97-AF65-F5344CB8AC3E}">
        <p14:creationId xmlns:p14="http://schemas.microsoft.com/office/powerpoint/2010/main" val="177494460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27630" y="1473959"/>
            <a:ext cx="4007210" cy="315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BITC - Age inclusivity and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613278" y="1476377"/>
            <a:ext cx="4089398" cy="3158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6174815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2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1789FD54-5372-421F-AF38-C4E2156A1209}"/>
              </a:ext>
            </a:extLst>
          </p:cNvPr>
          <p:cNvSpPr>
            <a:spLocks noGrp="1"/>
          </p:cNvSpPr>
          <p:nvPr>
            <p:ph type="body" sz="quarter" idx="20"/>
          </p:nvPr>
        </p:nvSpPr>
        <p:spPr>
          <a:xfrm>
            <a:off x="6124149" y="1540567"/>
            <a:ext cx="2578574" cy="2791238"/>
          </a:xfrm>
          <a:ln w="88900">
            <a:solidFill>
              <a:schemeClr val="accent3"/>
            </a:solidFill>
            <a:miter lim="800000"/>
          </a:ln>
        </p:spPr>
        <p:txBody>
          <a:bodyPr lIns="180000" tIns="108000" rIns="36000" bIns="36000"/>
          <a:lstStyle>
            <a:lvl1pPr>
              <a:lnSpc>
                <a:spcPts val="1650"/>
              </a:lnSpc>
              <a:spcBef>
                <a:spcPts val="0"/>
              </a:spcBef>
              <a:spcAft>
                <a:spcPts val="0"/>
              </a:spcAft>
              <a:defRPr sz="1500" b="0">
                <a:solidFill>
                  <a:schemeClr val="tx1"/>
                </a:solidFill>
                <a:latin typeface="+mn-lt"/>
              </a:defRPr>
            </a:lvl1pPr>
            <a:lvl2pPr marL="229500" indent="-229500">
              <a:lnSpc>
                <a:spcPts val="1650"/>
              </a:lnSpc>
              <a:spcBef>
                <a:spcPts val="0"/>
              </a:spcBef>
              <a:spcAft>
                <a:spcPts val="0"/>
              </a:spcAft>
              <a:buFont typeface="Arial" panose="020B0604020202020204" pitchFamily="34" charset="0"/>
              <a:buChar char="•"/>
              <a:defRPr sz="15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27631" y="1473959"/>
            <a:ext cx="2655709" cy="315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BITC - Age inclusivity and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3237233" y="1476377"/>
            <a:ext cx="2655887" cy="3158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1438867"/>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 Title slide white bkgrn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3554" name="Rectangle 2"/>
          <p:cNvSpPr>
            <a:spLocks noGrp="1" noChangeArrowheads="1"/>
          </p:cNvSpPr>
          <p:nvPr>
            <p:ph type="ctrTitle" hasCustomPrompt="1"/>
          </p:nvPr>
        </p:nvSpPr>
        <p:spPr>
          <a:xfrm>
            <a:off x="433387" y="2455118"/>
            <a:ext cx="8315325" cy="1131590"/>
          </a:xfrm>
          <a:ln>
            <a:noFill/>
          </a:ln>
        </p:spPr>
        <p:txBody>
          <a:bodyPr/>
          <a:lstStyle>
            <a:lvl1pPr>
              <a:lnSpc>
                <a:spcPct val="90000"/>
              </a:lnSpc>
              <a:defRPr sz="4000">
                <a:solidFill>
                  <a:schemeClr val="accent1"/>
                </a:solidFill>
              </a:defRPr>
            </a:lvl1pPr>
          </a:lstStyle>
          <a:p>
            <a:r>
              <a:rPr lang="en-US"/>
              <a:t>Click here to edit master heading</a:t>
            </a:r>
          </a:p>
        </p:txBody>
      </p:sp>
      <p:sp>
        <p:nvSpPr>
          <p:cNvPr id="23555" name="Rectangle 3"/>
          <p:cNvSpPr>
            <a:spLocks noGrp="1" noChangeArrowheads="1"/>
          </p:cNvSpPr>
          <p:nvPr>
            <p:ph type="subTitle" idx="1"/>
          </p:nvPr>
        </p:nvSpPr>
        <p:spPr>
          <a:xfrm>
            <a:off x="433387" y="3696320"/>
            <a:ext cx="6700510" cy="428625"/>
          </a:xfrm>
          <a:ln>
            <a:noFill/>
          </a:ln>
        </p:spPr>
        <p:txBody>
          <a:bodyPr/>
          <a:lstStyle>
            <a:lvl1pPr marL="0" marR="0" indent="0" algn="l" defTabSz="914400" rtl="0" eaLnBrk="1" fontAlgn="base" latinLnBrk="0" hangingPunct="1">
              <a:lnSpc>
                <a:spcPct val="110000"/>
              </a:lnSpc>
              <a:spcBef>
                <a:spcPts val="0"/>
              </a:spcBef>
              <a:spcAft>
                <a:spcPct val="0"/>
              </a:spcAft>
              <a:buClr>
                <a:srgbClr val="A287D5"/>
              </a:buClr>
              <a:buSzTx/>
              <a:buFont typeface="Times" pitchFamily="96" charset="0"/>
              <a:buNone/>
              <a:tabLst/>
              <a:defRPr sz="1800" b="1">
                <a:solidFill>
                  <a:srgbClr val="96969B"/>
                </a:solidFill>
              </a:defRPr>
            </a:lvl1pPr>
          </a:lstStyle>
          <a:p>
            <a:r>
              <a:rPr lang="en-US"/>
              <a:t>Click to edit Master subtitle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83923" y="252772"/>
            <a:ext cx="3367633" cy="1403971"/>
          </a:xfrm>
          <a:prstGeom prst="rect">
            <a:avLst/>
          </a:prstGeom>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guide id="5" orient="horz" pos="169">
          <p15:clr>
            <a:srgbClr val="FBAE40"/>
          </p15:clr>
        </p15:guide>
        <p15:guide id="6" pos="3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nten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p:txBody>
          <a:bodyPr/>
          <a:lstStyle>
            <a:lvl1pPr>
              <a:defRPr baseline="0"/>
            </a:lvl1pPr>
          </a:lstStyle>
          <a:p>
            <a:r>
              <a:rPr lang="en-GB"/>
              <a:t>BITC - Age inclusivity and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
        <p:nvSpPr>
          <p:cNvPr id="14" name="Text Placeholder 3">
            <a:extLst>
              <a:ext uri="{FF2B5EF4-FFF2-40B4-BE49-F238E27FC236}">
                <a16:creationId xmlns:a16="http://schemas.microsoft.com/office/drawing/2014/main" id="{FF99D151-1C0F-43A0-9C1B-29B0C61806F6}"/>
              </a:ext>
            </a:extLst>
          </p:cNvPr>
          <p:cNvSpPr>
            <a:spLocks noGrp="1"/>
          </p:cNvSpPr>
          <p:nvPr>
            <p:ph type="body" sz="quarter" idx="21"/>
          </p:nvPr>
        </p:nvSpPr>
        <p:spPr>
          <a:xfrm>
            <a:off x="6124149" y="1534943"/>
            <a:ext cx="2570216" cy="2907196"/>
          </a:xfrm>
          <a:ln w="88900">
            <a:solidFill>
              <a:schemeClr val="accent4"/>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DB4BBF27-E0B0-411E-8686-152EA5748575}"/>
              </a:ext>
            </a:extLst>
          </p:cNvPr>
          <p:cNvSpPr>
            <a:spLocks noGrp="1"/>
          </p:cNvSpPr>
          <p:nvPr>
            <p:ph type="body" sz="quarter" idx="19"/>
          </p:nvPr>
        </p:nvSpPr>
        <p:spPr>
          <a:xfrm>
            <a:off x="432000" y="1545535"/>
            <a:ext cx="2570216" cy="2907196"/>
          </a:xfrm>
          <a:ln w="88900">
            <a:solidFill>
              <a:schemeClr val="accent6"/>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3">
            <a:extLst>
              <a:ext uri="{FF2B5EF4-FFF2-40B4-BE49-F238E27FC236}">
                <a16:creationId xmlns:a16="http://schemas.microsoft.com/office/drawing/2014/main" id="{DE4B9B2F-E8DA-440D-9773-343FC5978072}"/>
              </a:ext>
            </a:extLst>
          </p:cNvPr>
          <p:cNvSpPr>
            <a:spLocks noGrp="1"/>
          </p:cNvSpPr>
          <p:nvPr>
            <p:ph type="body" sz="quarter" idx="20"/>
          </p:nvPr>
        </p:nvSpPr>
        <p:spPr>
          <a:xfrm>
            <a:off x="3289554" y="1545535"/>
            <a:ext cx="2570216" cy="2907196"/>
          </a:xfrm>
          <a:ln w="88900">
            <a:solidFill>
              <a:schemeClr val="accent3"/>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07546334"/>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ntent Boxes &amp;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p:txBody>
          <a:bodyPr/>
          <a:lstStyle>
            <a:lvl1pPr>
              <a:defRPr baseline="0"/>
            </a:lvl1pPr>
          </a:lstStyle>
          <a:p>
            <a:r>
              <a:rPr lang="en-GB"/>
              <a:t>BITC - Age inclusivity and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
        <p:nvSpPr>
          <p:cNvPr id="7" name="Text Placeholder 6">
            <a:extLst>
              <a:ext uri="{FF2B5EF4-FFF2-40B4-BE49-F238E27FC236}">
                <a16:creationId xmlns:a16="http://schemas.microsoft.com/office/drawing/2014/main" id="{F8BE0D34-01BF-415D-8313-8618359F26BF}"/>
              </a:ext>
            </a:extLst>
          </p:cNvPr>
          <p:cNvSpPr>
            <a:spLocks noGrp="1"/>
          </p:cNvSpPr>
          <p:nvPr>
            <p:ph type="body" sz="quarter" idx="13"/>
          </p:nvPr>
        </p:nvSpPr>
        <p:spPr>
          <a:xfrm>
            <a:off x="6082748" y="3102210"/>
            <a:ext cx="2619927" cy="1350521"/>
          </a:xfrm>
          <a:noFill/>
        </p:spPr>
        <p:txBody>
          <a:bodyPr lIns="0" tIns="0" rIns="0" bIns="0"/>
          <a:lstStyle>
            <a:lvl1pPr>
              <a:lnSpc>
                <a:spcPts val="1575"/>
              </a:lnSpc>
              <a:spcAft>
                <a:spcPts val="0"/>
              </a:spcAft>
              <a:defRPr sz="1350"/>
            </a:lvl1pPr>
            <a:lvl2pPr>
              <a:lnSpc>
                <a:spcPts val="1575"/>
              </a:lnSpc>
              <a:spcAft>
                <a:spcPts val="0"/>
              </a:spcAft>
              <a:defRPr sz="1350"/>
            </a:lvl2pPr>
            <a:lvl3pPr>
              <a:lnSpc>
                <a:spcPts val="1575"/>
              </a:lnSpc>
              <a:spcAft>
                <a:spcPts val="0"/>
              </a:spcAft>
              <a:defRPr sz="1350"/>
            </a:lvl3pPr>
            <a:lvl4pPr>
              <a:lnSpc>
                <a:spcPts val="1650"/>
              </a:lnSpc>
              <a:spcAft>
                <a:spcPts val="0"/>
              </a:spcAft>
              <a:defRPr sz="1500"/>
            </a:lvl4pPr>
            <a:lvl5pPr>
              <a:lnSpc>
                <a:spcPts val="1650"/>
              </a:lnSpc>
              <a:spcAft>
                <a:spcPts val="0"/>
              </a:spcAft>
              <a:defRPr sz="1500"/>
            </a:lvl5pPr>
          </a:lstStyle>
          <a:p>
            <a:pPr lvl="0"/>
            <a:r>
              <a:rPr lang="en-US"/>
              <a:t>Click to edit Master text styles</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5AD8C20C-806B-4337-9817-3D6F8DD523EF}"/>
              </a:ext>
            </a:extLst>
          </p:cNvPr>
          <p:cNvSpPr>
            <a:spLocks noGrp="1"/>
          </p:cNvSpPr>
          <p:nvPr>
            <p:ph type="body" sz="quarter" idx="14"/>
          </p:nvPr>
        </p:nvSpPr>
        <p:spPr>
          <a:xfrm>
            <a:off x="3262037" y="3102210"/>
            <a:ext cx="2619927" cy="1350521"/>
          </a:xfrm>
          <a:noFill/>
        </p:spPr>
        <p:txBody>
          <a:bodyPr lIns="0" tIns="0" rIns="0" bIns="0"/>
          <a:lstStyle>
            <a:lvl1pPr>
              <a:lnSpc>
                <a:spcPts val="1575"/>
              </a:lnSpc>
              <a:spcAft>
                <a:spcPts val="0"/>
              </a:spcAft>
              <a:defRPr sz="1350"/>
            </a:lvl1pPr>
            <a:lvl2pPr>
              <a:lnSpc>
                <a:spcPts val="1575"/>
              </a:lnSpc>
              <a:spcAft>
                <a:spcPts val="0"/>
              </a:spcAft>
              <a:defRPr sz="1350"/>
            </a:lvl2pPr>
            <a:lvl3pPr>
              <a:lnSpc>
                <a:spcPts val="1575"/>
              </a:lnSpc>
              <a:spcAft>
                <a:spcPts val="0"/>
              </a:spcAft>
              <a:defRPr sz="1350"/>
            </a:lvl3pPr>
            <a:lvl4pPr>
              <a:lnSpc>
                <a:spcPts val="1650"/>
              </a:lnSpc>
              <a:spcAft>
                <a:spcPts val="0"/>
              </a:spcAft>
              <a:defRPr sz="1500"/>
            </a:lvl4pPr>
            <a:lvl5pPr>
              <a:lnSpc>
                <a:spcPts val="1650"/>
              </a:lnSpc>
              <a:spcAft>
                <a:spcPts val="0"/>
              </a:spcAft>
              <a:defRPr sz="1500"/>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5B4B14E5-8AE7-4C19-970E-39E6DADFE170}"/>
              </a:ext>
            </a:extLst>
          </p:cNvPr>
          <p:cNvSpPr>
            <a:spLocks noGrp="1"/>
          </p:cNvSpPr>
          <p:nvPr>
            <p:ph type="body" sz="quarter" idx="15"/>
          </p:nvPr>
        </p:nvSpPr>
        <p:spPr>
          <a:xfrm>
            <a:off x="441326" y="3102210"/>
            <a:ext cx="2619927" cy="1350521"/>
          </a:xfrm>
          <a:noFill/>
        </p:spPr>
        <p:txBody>
          <a:bodyPr lIns="0" tIns="0" rIns="0" bIns="0"/>
          <a:lstStyle>
            <a:lvl1pPr>
              <a:lnSpc>
                <a:spcPts val="1575"/>
              </a:lnSpc>
              <a:spcAft>
                <a:spcPts val="0"/>
              </a:spcAft>
              <a:defRPr sz="1350"/>
            </a:lvl1pPr>
            <a:lvl2pPr>
              <a:lnSpc>
                <a:spcPts val="1575"/>
              </a:lnSpc>
              <a:spcAft>
                <a:spcPts val="0"/>
              </a:spcAft>
              <a:defRPr sz="1350"/>
            </a:lvl2pPr>
            <a:lvl3pPr>
              <a:lnSpc>
                <a:spcPts val="1575"/>
              </a:lnSpc>
              <a:spcAft>
                <a:spcPts val="0"/>
              </a:spcAft>
              <a:defRPr sz="1350"/>
            </a:lvl3pPr>
            <a:lvl4pPr>
              <a:lnSpc>
                <a:spcPts val="1650"/>
              </a:lnSpc>
              <a:spcAft>
                <a:spcPts val="0"/>
              </a:spcAft>
              <a:defRPr sz="1500"/>
            </a:lvl4pPr>
            <a:lvl5pPr>
              <a:lnSpc>
                <a:spcPts val="1650"/>
              </a:lnSpc>
              <a:spcAft>
                <a:spcPts val="0"/>
              </a:spcAft>
              <a:defRPr sz="1500"/>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EF93A843-6F95-4ABA-B3B3-4673FCC6E80C}"/>
              </a:ext>
            </a:extLst>
          </p:cNvPr>
          <p:cNvSpPr>
            <a:spLocks noGrp="1"/>
          </p:cNvSpPr>
          <p:nvPr>
            <p:ph type="body" sz="quarter" idx="16" hasCustomPrompt="1"/>
          </p:nvPr>
        </p:nvSpPr>
        <p:spPr>
          <a:xfrm>
            <a:off x="6082749" y="2434821"/>
            <a:ext cx="2619928" cy="621362"/>
          </a:xfrm>
          <a:noFill/>
          <a:ln>
            <a:noFill/>
          </a:ln>
        </p:spPr>
        <p:txBody>
          <a:bodyPr lIns="0" tIns="0" rIns="0" bIns="0" anchor="t"/>
          <a:lstStyle>
            <a:lvl1pPr>
              <a:lnSpc>
                <a:spcPts val="5250"/>
              </a:lnSpc>
              <a:spcAft>
                <a:spcPts val="0"/>
              </a:spcAft>
              <a:defRPr sz="5250" b="0">
                <a:solidFill>
                  <a:schemeClr val="accent1"/>
                </a:solidFill>
                <a:latin typeface="+mj-lt"/>
              </a:defRPr>
            </a:lvl1pPr>
            <a:lvl2pPr>
              <a:lnSpc>
                <a:spcPts val="1650"/>
              </a:lnSpc>
              <a:spcAft>
                <a:spcPts val="0"/>
              </a:spcAft>
              <a:defRPr sz="1500"/>
            </a:lvl2pPr>
            <a:lvl3pPr>
              <a:lnSpc>
                <a:spcPts val="1650"/>
              </a:lnSpc>
              <a:spcAft>
                <a:spcPts val="0"/>
              </a:spcAft>
              <a:defRPr sz="1500"/>
            </a:lvl3pPr>
            <a:lvl4pPr>
              <a:lnSpc>
                <a:spcPts val="1650"/>
              </a:lnSpc>
              <a:spcAft>
                <a:spcPts val="0"/>
              </a:spcAft>
              <a:defRPr sz="1500"/>
            </a:lvl4pPr>
            <a:lvl5pPr>
              <a:lnSpc>
                <a:spcPts val="1650"/>
              </a:lnSpc>
              <a:spcAft>
                <a:spcPts val="0"/>
              </a:spcAft>
              <a:defRPr sz="1500"/>
            </a:lvl5pPr>
          </a:lstStyle>
          <a:p>
            <a:pPr lvl="0"/>
            <a:r>
              <a:rPr lang="en-US"/>
              <a:t>00</a:t>
            </a:r>
          </a:p>
        </p:txBody>
      </p:sp>
      <p:sp>
        <p:nvSpPr>
          <p:cNvPr id="12" name="Text Placeholder 6">
            <a:extLst>
              <a:ext uri="{FF2B5EF4-FFF2-40B4-BE49-F238E27FC236}">
                <a16:creationId xmlns:a16="http://schemas.microsoft.com/office/drawing/2014/main" id="{85908F09-F8B8-47A6-B73A-362749389EE1}"/>
              </a:ext>
            </a:extLst>
          </p:cNvPr>
          <p:cNvSpPr>
            <a:spLocks noGrp="1"/>
          </p:cNvSpPr>
          <p:nvPr>
            <p:ph type="body" sz="quarter" idx="17" hasCustomPrompt="1"/>
          </p:nvPr>
        </p:nvSpPr>
        <p:spPr>
          <a:xfrm>
            <a:off x="3255213" y="2434821"/>
            <a:ext cx="2637388" cy="621362"/>
          </a:xfrm>
          <a:noFill/>
          <a:ln>
            <a:noFill/>
          </a:ln>
        </p:spPr>
        <p:txBody>
          <a:bodyPr lIns="0" tIns="0" rIns="0" bIns="0" anchor="t"/>
          <a:lstStyle>
            <a:lvl1pPr>
              <a:lnSpc>
                <a:spcPts val="5250"/>
              </a:lnSpc>
              <a:spcAft>
                <a:spcPts val="0"/>
              </a:spcAft>
              <a:defRPr sz="5250" b="0">
                <a:solidFill>
                  <a:schemeClr val="accent1"/>
                </a:solidFill>
                <a:latin typeface="+mj-lt"/>
              </a:defRPr>
            </a:lvl1pPr>
            <a:lvl2pPr>
              <a:lnSpc>
                <a:spcPts val="1650"/>
              </a:lnSpc>
              <a:spcAft>
                <a:spcPts val="0"/>
              </a:spcAft>
              <a:defRPr sz="1500"/>
            </a:lvl2pPr>
            <a:lvl3pPr>
              <a:lnSpc>
                <a:spcPts val="1650"/>
              </a:lnSpc>
              <a:spcAft>
                <a:spcPts val="0"/>
              </a:spcAft>
              <a:defRPr sz="1500"/>
            </a:lvl3pPr>
            <a:lvl4pPr>
              <a:lnSpc>
                <a:spcPts val="1650"/>
              </a:lnSpc>
              <a:spcAft>
                <a:spcPts val="0"/>
              </a:spcAft>
              <a:defRPr sz="1500"/>
            </a:lvl4pPr>
            <a:lvl5pPr>
              <a:lnSpc>
                <a:spcPts val="1650"/>
              </a:lnSpc>
              <a:spcAft>
                <a:spcPts val="0"/>
              </a:spcAft>
              <a:defRPr sz="1500"/>
            </a:lvl5pPr>
          </a:lstStyle>
          <a:p>
            <a:pPr lvl="0"/>
            <a:r>
              <a:rPr lang="en-US"/>
              <a:t>00</a:t>
            </a:r>
          </a:p>
        </p:txBody>
      </p:sp>
      <p:sp>
        <p:nvSpPr>
          <p:cNvPr id="13" name="Text Placeholder 6">
            <a:extLst>
              <a:ext uri="{FF2B5EF4-FFF2-40B4-BE49-F238E27FC236}">
                <a16:creationId xmlns:a16="http://schemas.microsoft.com/office/drawing/2014/main" id="{382ECC87-FB83-4F15-8298-741A78CF8AF7}"/>
              </a:ext>
            </a:extLst>
          </p:cNvPr>
          <p:cNvSpPr>
            <a:spLocks noGrp="1"/>
          </p:cNvSpPr>
          <p:nvPr>
            <p:ph type="body" sz="quarter" idx="18" hasCustomPrompt="1"/>
          </p:nvPr>
        </p:nvSpPr>
        <p:spPr>
          <a:xfrm>
            <a:off x="423863" y="2434821"/>
            <a:ext cx="2637389" cy="621362"/>
          </a:xfrm>
          <a:noFill/>
          <a:ln>
            <a:noFill/>
          </a:ln>
        </p:spPr>
        <p:txBody>
          <a:bodyPr lIns="0" tIns="0" rIns="0" bIns="0" anchor="t"/>
          <a:lstStyle>
            <a:lvl1pPr>
              <a:lnSpc>
                <a:spcPts val="5250"/>
              </a:lnSpc>
              <a:spcAft>
                <a:spcPts val="0"/>
              </a:spcAft>
              <a:defRPr sz="5250" b="0">
                <a:solidFill>
                  <a:schemeClr val="accent1"/>
                </a:solidFill>
                <a:latin typeface="+mj-lt"/>
              </a:defRPr>
            </a:lvl1pPr>
            <a:lvl2pPr>
              <a:lnSpc>
                <a:spcPts val="1650"/>
              </a:lnSpc>
              <a:spcAft>
                <a:spcPts val="0"/>
              </a:spcAft>
              <a:defRPr sz="1500"/>
            </a:lvl2pPr>
            <a:lvl3pPr>
              <a:lnSpc>
                <a:spcPts val="1650"/>
              </a:lnSpc>
              <a:spcAft>
                <a:spcPts val="0"/>
              </a:spcAft>
              <a:defRPr sz="1500"/>
            </a:lvl3pPr>
            <a:lvl4pPr>
              <a:lnSpc>
                <a:spcPts val="1650"/>
              </a:lnSpc>
              <a:spcAft>
                <a:spcPts val="0"/>
              </a:spcAft>
              <a:defRPr sz="1500"/>
            </a:lvl4pPr>
            <a:lvl5pPr>
              <a:lnSpc>
                <a:spcPts val="1650"/>
              </a:lnSpc>
              <a:spcAft>
                <a:spcPts val="0"/>
              </a:spcAft>
              <a:defRPr sz="1500"/>
            </a:lvl5pPr>
          </a:lstStyle>
          <a:p>
            <a:pPr lvl="0"/>
            <a:r>
              <a:rPr lang="en-US"/>
              <a:t>00</a:t>
            </a:r>
          </a:p>
        </p:txBody>
      </p:sp>
      <p:sp>
        <p:nvSpPr>
          <p:cNvPr id="4" name="Picture Placeholder 3">
            <a:extLst>
              <a:ext uri="{FF2B5EF4-FFF2-40B4-BE49-F238E27FC236}">
                <a16:creationId xmlns:a16="http://schemas.microsoft.com/office/drawing/2014/main" id="{D94C2592-75FE-4D4C-80FB-5FC208DA52E9}"/>
              </a:ext>
            </a:extLst>
          </p:cNvPr>
          <p:cNvSpPr>
            <a:spLocks noGrp="1"/>
          </p:cNvSpPr>
          <p:nvPr>
            <p:ph type="pic" sz="quarter" idx="19"/>
          </p:nvPr>
        </p:nvSpPr>
        <p:spPr>
          <a:xfrm>
            <a:off x="423864" y="1583324"/>
            <a:ext cx="792000" cy="704212"/>
          </a:xfrm>
        </p:spPr>
        <p:txBody>
          <a:bodyPr/>
          <a:lstStyle/>
          <a:p>
            <a:r>
              <a:rPr lang="en-US"/>
              <a:t>Click icon to add picture</a:t>
            </a:r>
            <a:endParaRPr lang="en-GB"/>
          </a:p>
        </p:txBody>
      </p:sp>
      <p:sp>
        <p:nvSpPr>
          <p:cNvPr id="14" name="Picture Placeholder 3">
            <a:extLst>
              <a:ext uri="{FF2B5EF4-FFF2-40B4-BE49-F238E27FC236}">
                <a16:creationId xmlns:a16="http://schemas.microsoft.com/office/drawing/2014/main" id="{8B3B0AD3-4728-4C26-A8BB-C2C11D8C35E7}"/>
              </a:ext>
            </a:extLst>
          </p:cNvPr>
          <p:cNvSpPr>
            <a:spLocks noGrp="1"/>
          </p:cNvSpPr>
          <p:nvPr>
            <p:ph type="pic" sz="quarter" idx="20"/>
          </p:nvPr>
        </p:nvSpPr>
        <p:spPr>
          <a:xfrm>
            <a:off x="3255212" y="1582201"/>
            <a:ext cx="792000" cy="704212"/>
          </a:xfrm>
        </p:spPr>
        <p:txBody>
          <a:bodyPr/>
          <a:lstStyle/>
          <a:p>
            <a:r>
              <a:rPr lang="en-US"/>
              <a:t>Click icon to add picture</a:t>
            </a:r>
            <a:endParaRPr lang="en-GB"/>
          </a:p>
        </p:txBody>
      </p:sp>
      <p:sp>
        <p:nvSpPr>
          <p:cNvPr id="15" name="Picture Placeholder 3">
            <a:extLst>
              <a:ext uri="{FF2B5EF4-FFF2-40B4-BE49-F238E27FC236}">
                <a16:creationId xmlns:a16="http://schemas.microsoft.com/office/drawing/2014/main" id="{914E5FF1-E241-4C75-9B9E-74DF24FF69D9}"/>
              </a:ext>
            </a:extLst>
          </p:cNvPr>
          <p:cNvSpPr>
            <a:spLocks noGrp="1"/>
          </p:cNvSpPr>
          <p:nvPr>
            <p:ph type="pic" sz="quarter" idx="21"/>
          </p:nvPr>
        </p:nvSpPr>
        <p:spPr>
          <a:xfrm>
            <a:off x="6082747" y="1582201"/>
            <a:ext cx="792000" cy="704212"/>
          </a:xfrm>
        </p:spPr>
        <p:txBody>
          <a:bodyPr/>
          <a:lstStyle/>
          <a:p>
            <a:r>
              <a:rPr lang="en-US"/>
              <a:t>Click icon to add picture</a:t>
            </a:r>
            <a:endParaRPr lang="en-GB"/>
          </a:p>
        </p:txBody>
      </p:sp>
    </p:spTree>
    <p:extLst>
      <p:ext uri="{BB962C8B-B14F-4D97-AF65-F5344CB8AC3E}">
        <p14:creationId xmlns:p14="http://schemas.microsoft.com/office/powerpoint/2010/main" val="1960725126"/>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mp; Chart 0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27630" y="1473959"/>
            <a:ext cx="4144370" cy="3158764"/>
          </a:xfrm>
        </p:spPr>
        <p:txBody>
          <a:bodyPr/>
          <a:lstStyle>
            <a:lvl1pPr>
              <a:spcBef>
                <a:spcPts val="0"/>
              </a:spcBef>
              <a:spcAft>
                <a:spcPts val="9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BITC - Age inclusivity and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4787900" y="1470422"/>
            <a:ext cx="3914775" cy="3162300"/>
          </a:xfrm>
        </p:spPr>
        <p:txBody>
          <a:bodyPr/>
          <a:lstStyle/>
          <a:p>
            <a:r>
              <a:rPr lang="en-US"/>
              <a:t>Click icon to add chart</a:t>
            </a:r>
            <a:endParaRPr lang="en-GB"/>
          </a:p>
        </p:txBody>
      </p:sp>
    </p:spTree>
    <p:extLst>
      <p:ext uri="{BB962C8B-B14F-4D97-AF65-F5344CB8AC3E}">
        <p14:creationId xmlns:p14="http://schemas.microsoft.com/office/powerpoint/2010/main" val="245774288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mp; Chart 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58306" y="1474201"/>
            <a:ext cx="4144370" cy="315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BITC - Age inclusivity and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428401" y="1472804"/>
            <a:ext cx="3914775" cy="3162300"/>
          </a:xfrm>
        </p:spPr>
        <p:txBody>
          <a:bodyPr/>
          <a:lstStyle/>
          <a:p>
            <a:r>
              <a:rPr lang="en-US"/>
              <a:t>Click icon to add chart</a:t>
            </a:r>
            <a:endParaRPr lang="en-GB"/>
          </a:p>
        </p:txBody>
      </p:sp>
    </p:spTree>
    <p:extLst>
      <p:ext uri="{BB962C8B-B14F-4D97-AF65-F5344CB8AC3E}">
        <p14:creationId xmlns:p14="http://schemas.microsoft.com/office/powerpoint/2010/main" val="77449498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mp; Image 01">
    <p:spTree>
      <p:nvGrpSpPr>
        <p:cNvPr id="1" name=""/>
        <p:cNvGrpSpPr/>
        <p:nvPr/>
      </p:nvGrpSpPr>
      <p:grpSpPr>
        <a:xfrm>
          <a:off x="0" y="0"/>
          <a:ext cx="0" cy="0"/>
          <a:chOff x="0" y="0"/>
          <a:chExt cx="0" cy="0"/>
        </a:xfrm>
      </p:grpSpPr>
      <p:sp>
        <p:nvSpPr>
          <p:cNvPr id="2" name="Title 1"/>
          <p:cNvSpPr>
            <a:spLocks noGrp="1"/>
          </p:cNvSpPr>
          <p:nvPr>
            <p:ph type="title"/>
          </p:nvPr>
        </p:nvSpPr>
        <p:spPr>
          <a:xfrm>
            <a:off x="427631" y="378725"/>
            <a:ext cx="4665622" cy="889292"/>
          </a:xfrm>
        </p:spPr>
        <p:txBody>
          <a:bodyPr/>
          <a:lstStyle/>
          <a:p>
            <a:r>
              <a:rPr lang="en-US"/>
              <a:t>Click to edit Master title style</a:t>
            </a:r>
          </a:p>
        </p:txBody>
      </p:sp>
      <p:sp>
        <p:nvSpPr>
          <p:cNvPr id="3" name="Content Placeholder 2"/>
          <p:cNvSpPr>
            <a:spLocks noGrp="1"/>
          </p:cNvSpPr>
          <p:nvPr>
            <p:ph idx="1"/>
          </p:nvPr>
        </p:nvSpPr>
        <p:spPr>
          <a:xfrm>
            <a:off x="427630" y="1473959"/>
            <a:ext cx="4665621" cy="3158764"/>
          </a:xfrm>
        </p:spPr>
        <p:txBody>
          <a:bodyPr/>
          <a:lstStyle>
            <a:lvl1pPr>
              <a:spcBef>
                <a:spcPts val="0"/>
              </a:spcBef>
              <a:spcAft>
                <a:spcPts val="9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BITC - Age inclusivity and pensions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5354638" y="0"/>
            <a:ext cx="3789363" cy="5143500"/>
          </a:xfrm>
        </p:spPr>
        <p:txBody>
          <a:bodyPr/>
          <a:lstStyle/>
          <a:p>
            <a:r>
              <a:rPr lang="en-US"/>
              <a:t>Click icon to add picture</a:t>
            </a:r>
            <a:endParaRPr lang="en-GB"/>
          </a:p>
        </p:txBody>
      </p:sp>
    </p:spTree>
    <p:extLst>
      <p:ext uri="{BB962C8B-B14F-4D97-AF65-F5344CB8AC3E}">
        <p14:creationId xmlns:p14="http://schemas.microsoft.com/office/powerpoint/2010/main" val="2420544346"/>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631" y="378725"/>
            <a:ext cx="4665622" cy="889292"/>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27630" y="1473959"/>
            <a:ext cx="4665621" cy="3158764"/>
          </a:xfrm>
        </p:spPr>
        <p:txBody>
          <a:bodyPr/>
          <a:lstStyle>
            <a:lvl1pPr>
              <a:spcBef>
                <a:spcPts val="0"/>
              </a:spcBef>
              <a:spcAft>
                <a:spcPts val="900"/>
              </a:spcAft>
              <a:defRPr>
                <a:solidFill>
                  <a:schemeClr val="bg1"/>
                </a:solidFill>
              </a:defRPr>
            </a:lvl1pPr>
            <a:lvl2pPr>
              <a:spcBef>
                <a:spcPts val="0"/>
              </a:spcBef>
              <a:spcAft>
                <a:spcPts val="900"/>
              </a:spcAft>
              <a:defRPr>
                <a:solidFill>
                  <a:schemeClr val="bg1"/>
                </a:solidFill>
              </a:defRPr>
            </a:lvl2pPr>
            <a:lvl3pPr>
              <a:spcBef>
                <a:spcPts val="0"/>
              </a:spcBef>
              <a:spcAft>
                <a:spcPts val="900"/>
              </a:spcAft>
              <a:defRPr>
                <a:solidFill>
                  <a:schemeClr val="bg1"/>
                </a:solidFill>
              </a:defRPr>
            </a:lvl3pPr>
            <a:lvl4pPr>
              <a:spcBef>
                <a:spcPts val="0"/>
              </a:spcBef>
              <a:spcAft>
                <a:spcPts val="900"/>
              </a:spcAft>
              <a:defRPr>
                <a:solidFill>
                  <a:schemeClr val="bg1"/>
                </a:solidFill>
              </a:defRPr>
            </a:lvl4pPr>
            <a:lvl5pPr>
              <a:spcBef>
                <a:spcPts val="0"/>
              </a:spcBef>
              <a:spcAft>
                <a:spcPts val="9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BITC - Age inclusivity and pensions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5354638" y="0"/>
            <a:ext cx="3789363" cy="51435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201" y="4838400"/>
            <a:ext cx="784862" cy="91440"/>
          </a:xfrm>
          <a:prstGeom prst="rect">
            <a:avLst/>
          </a:prstGeom>
        </p:spPr>
      </p:pic>
    </p:spTree>
    <p:extLst>
      <p:ext uri="{BB962C8B-B14F-4D97-AF65-F5344CB8AC3E}">
        <p14:creationId xmlns:p14="http://schemas.microsoft.com/office/powerpoint/2010/main" val="424646468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3765" y="782248"/>
            <a:ext cx="6419210" cy="3825031"/>
          </a:xfrm>
        </p:spPr>
        <p:txBody>
          <a:bodyPr/>
          <a:lstStyle>
            <a:lvl1pPr marL="148500" indent="-148500">
              <a:lnSpc>
                <a:spcPts val="3150"/>
              </a:lnSpc>
              <a:spcAft>
                <a:spcPts val="0"/>
              </a:spcAft>
              <a:defRPr sz="3000" b="0" i="1">
                <a:solidFill>
                  <a:schemeClr val="bg1"/>
                </a:solidFill>
              </a:defRPr>
            </a:lvl1pPr>
            <a:lvl2pPr marL="148500" indent="0">
              <a:lnSpc>
                <a:spcPts val="1950"/>
              </a:lnSpc>
              <a:spcAft>
                <a:spcPts val="0"/>
              </a:spcAft>
              <a:defRPr sz="1725">
                <a:solidFill>
                  <a:schemeClr val="bg1"/>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BITC - Age inclusivity and pensions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201" y="4838400"/>
            <a:ext cx="784862" cy="91440"/>
          </a:xfrm>
          <a:prstGeom prst="rect">
            <a:avLst/>
          </a:prstGeom>
        </p:spPr>
      </p:pic>
      <p:pic>
        <p:nvPicPr>
          <p:cNvPr id="8" name="Picture 7" descr="Shape&#10;&#10;Description automatically generated">
            <a:extLst>
              <a:ext uri="{FF2B5EF4-FFF2-40B4-BE49-F238E27FC236}">
                <a16:creationId xmlns:a16="http://schemas.microsoft.com/office/drawing/2014/main" id="{246D7AA3-C2BF-4FBC-94B1-46E45017D3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843" y="1"/>
            <a:ext cx="795530" cy="1186436"/>
          </a:xfrm>
          <a:prstGeom prst="rect">
            <a:avLst/>
          </a:prstGeom>
        </p:spPr>
      </p:pic>
    </p:spTree>
    <p:extLst>
      <p:ext uri="{BB962C8B-B14F-4D97-AF65-F5344CB8AC3E}">
        <p14:creationId xmlns:p14="http://schemas.microsoft.com/office/powerpoint/2010/main" val="423057516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mp; Full Image 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9144000" cy="5143500"/>
          </a:xfrm>
        </p:spPr>
        <p:txBody>
          <a:bodyPr/>
          <a:lstStyle/>
          <a:p>
            <a:r>
              <a:rPr lang="en-US"/>
              <a:t>Click icon to add picture</a:t>
            </a:r>
            <a:endParaRPr lang="en-GB"/>
          </a:p>
        </p:txBody>
      </p:sp>
      <p:sp>
        <p:nvSpPr>
          <p:cNvPr id="2" name="Title 1"/>
          <p:cNvSpPr>
            <a:spLocks noGrp="1"/>
          </p:cNvSpPr>
          <p:nvPr>
            <p:ph type="title"/>
          </p:nvPr>
        </p:nvSpPr>
        <p:spPr>
          <a:xfrm>
            <a:off x="427631" y="378725"/>
            <a:ext cx="4665622" cy="889292"/>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27630" y="1473959"/>
            <a:ext cx="4665621" cy="3158764"/>
          </a:xfrm>
        </p:spPr>
        <p:txBody>
          <a:bodyPr/>
          <a:lstStyle>
            <a:lvl1pPr>
              <a:spcBef>
                <a:spcPts val="0"/>
              </a:spcBef>
              <a:spcAft>
                <a:spcPts val="900"/>
              </a:spcAft>
              <a:defRPr>
                <a:solidFill>
                  <a:schemeClr val="bg1"/>
                </a:solidFill>
              </a:defRPr>
            </a:lvl1pPr>
            <a:lvl2pPr>
              <a:spcBef>
                <a:spcPts val="0"/>
              </a:spcBef>
              <a:spcAft>
                <a:spcPts val="900"/>
              </a:spcAft>
              <a:defRPr>
                <a:solidFill>
                  <a:schemeClr val="bg1"/>
                </a:solidFill>
              </a:defRPr>
            </a:lvl2pPr>
            <a:lvl3pPr>
              <a:spcBef>
                <a:spcPts val="0"/>
              </a:spcBef>
              <a:spcAft>
                <a:spcPts val="900"/>
              </a:spcAft>
              <a:defRPr>
                <a:solidFill>
                  <a:schemeClr val="bg1"/>
                </a:solidFill>
              </a:defRPr>
            </a:lvl3pPr>
            <a:lvl4pPr>
              <a:spcBef>
                <a:spcPts val="0"/>
              </a:spcBef>
              <a:spcAft>
                <a:spcPts val="900"/>
              </a:spcAft>
              <a:defRPr>
                <a:solidFill>
                  <a:schemeClr val="bg1"/>
                </a:solidFill>
              </a:defRPr>
            </a:lvl4pPr>
            <a:lvl5pPr>
              <a:spcBef>
                <a:spcPts val="0"/>
              </a:spcBef>
              <a:spcAft>
                <a:spcPts val="9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BITC - Age inclusivity and pensions</a:t>
            </a:r>
            <a:endParaRPr lang="en-GB">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201" y="4838400"/>
            <a:ext cx="784862" cy="91440"/>
          </a:xfrm>
          <a:prstGeom prst="rect">
            <a:avLst/>
          </a:prstGeom>
        </p:spPr>
      </p:pic>
    </p:spTree>
    <p:extLst>
      <p:ext uri="{BB962C8B-B14F-4D97-AF65-F5344CB8AC3E}">
        <p14:creationId xmlns:p14="http://schemas.microsoft.com/office/powerpoint/2010/main" val="3127398516"/>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mp; Full Image 0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9144000" cy="5143500"/>
          </a:xfrm>
        </p:spPr>
        <p:txBody>
          <a:bodyPr lIns="0"/>
          <a:lstStyle/>
          <a:p>
            <a:r>
              <a:rPr lang="en-US"/>
              <a:t>Click icon to add picture</a:t>
            </a:r>
            <a:endParaRPr lang="en-GB"/>
          </a:p>
        </p:txBody>
      </p:sp>
      <p:sp>
        <p:nvSpPr>
          <p:cNvPr id="3" name="Content Placeholder 2"/>
          <p:cNvSpPr>
            <a:spLocks noGrp="1"/>
          </p:cNvSpPr>
          <p:nvPr>
            <p:ph idx="1" hasCustomPrompt="1"/>
          </p:nvPr>
        </p:nvSpPr>
        <p:spPr>
          <a:xfrm>
            <a:off x="427631" y="331393"/>
            <a:ext cx="4745788" cy="3783407"/>
          </a:xfrm>
          <a:solidFill>
            <a:schemeClr val="accent1"/>
          </a:solidFill>
        </p:spPr>
        <p:txBody>
          <a:bodyPr lIns="432000" tIns="450000"/>
          <a:lstStyle>
            <a:lvl1pPr>
              <a:lnSpc>
                <a:spcPts val="3150"/>
              </a:lnSpc>
              <a:spcAft>
                <a:spcPts val="2025"/>
              </a:spcAft>
              <a:defRPr sz="3000">
                <a:solidFill>
                  <a:schemeClr val="bg1"/>
                </a:solidFill>
              </a:defRPr>
            </a:lvl1pPr>
            <a:lvl2pPr>
              <a:defRPr b="1">
                <a:solidFill>
                  <a:schemeClr val="bg1"/>
                </a:solidFill>
                <a:latin typeface="+mj-lt"/>
              </a:defRPr>
            </a:lvl2pPr>
            <a:lvl3pPr marL="0" indent="0">
              <a:buNone/>
              <a:defRPr>
                <a:solidFill>
                  <a:schemeClr val="bg1"/>
                </a:solidFill>
              </a:defRPr>
            </a:lvl3pPr>
            <a:lvl4pPr marL="229500">
              <a:defRPr>
                <a:solidFill>
                  <a:schemeClr val="bg1"/>
                </a:solidFill>
              </a:defRPr>
            </a:lvl4pPr>
            <a:lvl5pPr marL="445500">
              <a:defRPr>
                <a:solidFill>
                  <a:schemeClr val="bg1"/>
                </a:solidFill>
              </a:defRPr>
            </a:lvl5pPr>
          </a:lstStyle>
          <a:p>
            <a:pPr lvl="0"/>
            <a:r>
              <a:rPr lang="en-US" err="1"/>
              <a:t>PClick</a:t>
            </a:r>
            <a:r>
              <a:rPr lang="en-US"/>
              <a: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BITC - Age inclusivity and pensions</a:t>
            </a:r>
            <a:endParaRPr lang="en-GB">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201" y="4838400"/>
            <a:ext cx="784862" cy="91440"/>
          </a:xfrm>
          <a:prstGeom prst="rect">
            <a:avLst/>
          </a:prstGeom>
        </p:spPr>
      </p:pic>
    </p:spTree>
    <p:extLst>
      <p:ext uri="{BB962C8B-B14F-4D97-AF65-F5344CB8AC3E}">
        <p14:creationId xmlns:p14="http://schemas.microsoft.com/office/powerpoint/2010/main" val="86538403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24001" y="1473960"/>
            <a:ext cx="8495661" cy="315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BITC - Age inclusivity and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1" y="4837366"/>
            <a:ext cx="589790" cy="91440"/>
          </a:xfrm>
          <a:prstGeom prst="rect">
            <a:avLst/>
          </a:prstGeom>
        </p:spPr>
      </p:pic>
    </p:spTree>
    <p:extLst>
      <p:ext uri="{BB962C8B-B14F-4D97-AF65-F5344CB8AC3E}">
        <p14:creationId xmlns:p14="http://schemas.microsoft.com/office/powerpoint/2010/main" val="3122483690"/>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32000" y="385200"/>
            <a:ext cx="6548400" cy="482400"/>
          </a:xfrm>
        </p:spPr>
        <p:txBody>
          <a:bodyPr/>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433388" y="982800"/>
            <a:ext cx="8242300" cy="3086100"/>
          </a:xfrm>
        </p:spPr>
        <p:txBody>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32000" y="4589593"/>
            <a:ext cx="5760818" cy="342900"/>
          </a:xfrm>
        </p:spPr>
        <p:txBody>
          <a:bodyPr/>
          <a:lstStyle>
            <a:lvl1pPr>
              <a:defRPr sz="750"/>
            </a:lvl1pPr>
          </a:lstStyle>
          <a:p>
            <a:r>
              <a:rPr lang="en-US"/>
              <a:t>These slides remain the property of The Pensions Regulator and their content should not be altered on reproduction. </a:t>
            </a:r>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23862" y="222334"/>
            <a:ext cx="1436284" cy="600812"/>
          </a:xfrm>
          <a:prstGeom prst="rect">
            <a:avLst/>
          </a:prstGeom>
        </p:spPr>
      </p:pic>
      <p:sp>
        <p:nvSpPr>
          <p:cNvPr id="9" name="Slide Number Placeholder 4"/>
          <p:cNvSpPr>
            <a:spLocks noGrp="1"/>
          </p:cNvSpPr>
          <p:nvPr>
            <p:ph type="sldNum" sz="quarter" idx="4"/>
          </p:nvPr>
        </p:nvSpPr>
        <p:spPr>
          <a:xfrm>
            <a:off x="7840705" y="4554421"/>
            <a:ext cx="814766" cy="328246"/>
          </a:xfrm>
          <a:prstGeom prst="rect">
            <a:avLst/>
          </a:prstGeom>
        </p:spPr>
        <p:txBody>
          <a:bodyPr vert="horz" lIns="91440" tIns="45720" rIns="91440" bIns="45720" rtlCol="0" anchor="t" anchorCtr="0"/>
          <a:lstStyle>
            <a:lvl1pPr algn="r">
              <a:defRPr sz="900" b="0">
                <a:solidFill>
                  <a:schemeClr val="tx1"/>
                </a:solidFill>
              </a:defRPr>
            </a:lvl1pPr>
          </a:lstStyle>
          <a:p>
            <a:fld id="{C798A6DB-7B00-46DB-9780-DD62CD61A33E}" type="slidenum">
              <a:rPr lang="en-GB" smtClean="0"/>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BITC - Age inclusivity and pensions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324000" y="4748103"/>
            <a:ext cx="1701632" cy="273844"/>
          </a:xfrm>
          <a:prstGeom prst="rect">
            <a:avLst/>
          </a:prstGeom>
          <a:noFill/>
        </p:spPr>
        <p:txBody>
          <a:bodyPr wrap="square" lIns="0" tIns="0" rIns="0" bIns="0" rtlCol="0" anchor="ctr" anchorCtr="0">
            <a:noAutofit/>
          </a:bodyPr>
          <a:lstStyle/>
          <a:p>
            <a:r>
              <a:rPr lang="en-GB" sz="9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6105442" y="1483519"/>
            <a:ext cx="2730188" cy="3149204"/>
          </a:xfrm>
        </p:spPr>
        <p:txBody>
          <a:bodyPr>
            <a:normAutofit/>
          </a:bodyPr>
          <a:lstStyle>
            <a:lvl1pPr>
              <a:lnSpc>
                <a:spcPts val="2025"/>
              </a:lnSpc>
              <a:spcAft>
                <a:spcPts val="0"/>
              </a:spcAft>
              <a:defRPr sz="1875">
                <a:solidFill>
                  <a:schemeClr val="bg2"/>
                </a:solidFill>
              </a:defRPr>
            </a:lvl1pPr>
          </a:lstStyle>
          <a:p>
            <a:pPr lvl="0"/>
            <a:r>
              <a:rPr lang="en-US"/>
              <a:t>Edit Master text styles</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323850" y="1483519"/>
            <a:ext cx="5645983" cy="3149204"/>
          </a:xfrm>
        </p:spPr>
        <p:txBody>
          <a:bodyPr numCol="2" spcCol="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84284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Blue CoBrande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3757527"/>
            <a:ext cx="9144000" cy="1385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779229" y="1200151"/>
            <a:ext cx="7678972" cy="1459561"/>
          </a:xfrm>
        </p:spPr>
        <p:txBody>
          <a:bodyPr anchor="t"/>
          <a:lstStyle>
            <a:lvl1pPr indent="297000" algn="l">
              <a:lnSpc>
                <a:spcPts val="4500"/>
              </a:lnSpc>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79228" y="3026415"/>
            <a:ext cx="4627659" cy="670943"/>
          </a:xfrm>
        </p:spPr>
        <p:txBody>
          <a:bodyPr anchor="t"/>
          <a:lstStyle>
            <a:lvl1pPr marL="0" indent="0" algn="l">
              <a:lnSpc>
                <a:spcPts val="1950"/>
              </a:lnSpc>
              <a:spcBef>
                <a:spcPts val="0"/>
              </a:spcBef>
              <a:spcAft>
                <a:spcPts val="0"/>
              </a:spcAft>
              <a:buNone/>
              <a:defRPr sz="1725"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412" y="1"/>
            <a:ext cx="799657" cy="1732160"/>
          </a:xfrm>
          <a:prstGeom prst="rect">
            <a:avLst/>
          </a:prstGeom>
        </p:spPr>
      </p:pic>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9562" y="4183145"/>
            <a:ext cx="1660880" cy="637315"/>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94423" y="4183144"/>
            <a:ext cx="1620015" cy="564644"/>
          </a:xfrm>
          <a:prstGeom prst="rect">
            <a:avLst/>
          </a:prstGeom>
        </p:spPr>
      </p:pic>
      <p:sp>
        <p:nvSpPr>
          <p:cNvPr id="10" name="Text Placeholder 8">
            <a:extLst>
              <a:ext uri="{FF2B5EF4-FFF2-40B4-BE49-F238E27FC236}">
                <a16:creationId xmlns:a16="http://schemas.microsoft.com/office/drawing/2014/main" id="{556F9628-AA92-4800-B780-6055198D3275}"/>
              </a:ext>
            </a:extLst>
          </p:cNvPr>
          <p:cNvSpPr>
            <a:spLocks noGrp="1"/>
          </p:cNvSpPr>
          <p:nvPr>
            <p:ph type="body" sz="quarter" idx="11" hasCustomPrompt="1"/>
          </p:nvPr>
        </p:nvSpPr>
        <p:spPr>
          <a:xfrm>
            <a:off x="6069994" y="3026042"/>
            <a:ext cx="2388207" cy="285224"/>
          </a:xfrm>
        </p:spPr>
        <p:txBody>
          <a:bodyPr/>
          <a:lstStyle>
            <a:lvl1pPr>
              <a:lnSpc>
                <a:spcPts val="1950"/>
              </a:lnSpc>
              <a:spcBef>
                <a:spcPts val="0"/>
              </a:spcBef>
              <a:spcAft>
                <a:spcPts val="0"/>
              </a:spcAft>
              <a:defRPr sz="1725" b="1">
                <a:solidFill>
                  <a:schemeClr val="bg1"/>
                </a:solidFill>
              </a:defRPr>
            </a:lvl1pPr>
          </a:lstStyle>
          <a:p>
            <a:pPr lvl="0"/>
            <a:r>
              <a:rPr lang="en-US"/>
              <a:t>Add text </a:t>
            </a:r>
          </a:p>
        </p:txBody>
      </p:sp>
      <p:sp>
        <p:nvSpPr>
          <p:cNvPr id="12" name="Date Placeholder 3">
            <a:extLst>
              <a:ext uri="{FF2B5EF4-FFF2-40B4-BE49-F238E27FC236}">
                <a16:creationId xmlns:a16="http://schemas.microsoft.com/office/drawing/2014/main" id="{165260BC-2172-4C4B-8545-6F380E2D84F9}"/>
              </a:ext>
            </a:extLst>
          </p:cNvPr>
          <p:cNvSpPr>
            <a:spLocks noGrp="1"/>
          </p:cNvSpPr>
          <p:nvPr>
            <p:ph type="dt" sz="half" idx="2"/>
          </p:nvPr>
        </p:nvSpPr>
        <p:spPr>
          <a:xfrm>
            <a:off x="6069994" y="3284776"/>
            <a:ext cx="2388206" cy="285224"/>
          </a:xfrm>
          <a:prstGeom prst="rect">
            <a:avLst/>
          </a:prstGeom>
        </p:spPr>
        <p:txBody>
          <a:bodyPr vert="horz" lIns="0" tIns="0" rIns="0" bIns="0" rtlCol="0" anchor="t" anchorCtr="0"/>
          <a:lstStyle>
            <a:lvl1pPr algn="l">
              <a:defRPr sz="1725">
                <a:solidFill>
                  <a:schemeClr val="bg1"/>
                </a:solidFill>
                <a:latin typeface="+mj-lt"/>
              </a:defRPr>
            </a:lvl1pPr>
          </a:lstStyle>
          <a:p>
            <a:pPr>
              <a:lnSpc>
                <a:spcPts val="1950"/>
              </a:lnSpc>
            </a:pPr>
            <a:endParaRPr lang="en-GB"/>
          </a:p>
        </p:txBody>
      </p:sp>
    </p:spTree>
    <p:extLst>
      <p:ext uri="{BB962C8B-B14F-4D97-AF65-F5344CB8AC3E}">
        <p14:creationId xmlns:p14="http://schemas.microsoft.com/office/powerpoint/2010/main" val="4257133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Image Title -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1" y="323042"/>
            <a:ext cx="5190565" cy="4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429562" y="806825"/>
            <a:ext cx="4627659" cy="1185021"/>
          </a:xfrm>
        </p:spPr>
        <p:txBody>
          <a:bodyPr anchor="t"/>
          <a:lstStyle>
            <a:lvl1pPr indent="0" algn="l">
              <a:lnSpc>
                <a:spcPts val="3750"/>
              </a:lnSpc>
              <a:defRPr sz="375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29563" y="2269192"/>
            <a:ext cx="4627657" cy="637315"/>
          </a:xfrm>
        </p:spPr>
        <p:txBody>
          <a:bodyPr anchor="t"/>
          <a:lstStyle>
            <a:lvl1pPr marL="0" indent="0" algn="l">
              <a:lnSpc>
                <a:spcPts val="1950"/>
              </a:lnSpc>
              <a:spcBef>
                <a:spcPts val="0"/>
              </a:spcBef>
              <a:spcAft>
                <a:spcPts val="0"/>
              </a:spcAft>
              <a:buNone/>
              <a:defRPr sz="1725" b="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9562" y="4049889"/>
            <a:ext cx="1660880" cy="637315"/>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2711" y="4049887"/>
            <a:ext cx="1620015" cy="564644"/>
          </a:xfrm>
          <a:prstGeom prst="rect">
            <a:avLst/>
          </a:prstGeom>
        </p:spPr>
      </p:pic>
      <p:sp>
        <p:nvSpPr>
          <p:cNvPr id="5" name="Picture Placeholder 4">
            <a:extLst>
              <a:ext uri="{FF2B5EF4-FFF2-40B4-BE49-F238E27FC236}">
                <a16:creationId xmlns:a16="http://schemas.microsoft.com/office/drawing/2014/main" id="{7C0B4D82-07B6-41D6-A0C6-66D8DEA743AD}"/>
              </a:ext>
            </a:extLst>
          </p:cNvPr>
          <p:cNvSpPr>
            <a:spLocks noGrp="1"/>
          </p:cNvSpPr>
          <p:nvPr>
            <p:ph type="pic" sz="quarter" idx="11"/>
          </p:nvPr>
        </p:nvSpPr>
        <p:spPr>
          <a:xfrm>
            <a:off x="-2893" y="0"/>
            <a:ext cx="9146894" cy="51435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434051 h 6858000"/>
              <a:gd name="connsiteX5" fmla="*/ 0 w 9144000"/>
              <a:gd name="connsiteY5"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2894 w 9146894"/>
              <a:gd name="connsiteY5" fmla="*/ 434051 h 6858000"/>
              <a:gd name="connsiteX6" fmla="*/ 2894 w 9146894"/>
              <a:gd name="connsiteY6" fmla="*/ 0 h 6858000"/>
              <a:gd name="connsiteX0" fmla="*/ 5850 w 9149850"/>
              <a:gd name="connsiteY0" fmla="*/ 0 h 6858000"/>
              <a:gd name="connsiteX1" fmla="*/ 9149850 w 9149850"/>
              <a:gd name="connsiteY1" fmla="*/ 0 h 6858000"/>
              <a:gd name="connsiteX2" fmla="*/ 9149850 w 9149850"/>
              <a:gd name="connsiteY2" fmla="*/ 6858000 h 6858000"/>
              <a:gd name="connsiteX3" fmla="*/ 5850 w 9149850"/>
              <a:gd name="connsiteY3" fmla="*/ 6858000 h 6858000"/>
              <a:gd name="connsiteX4" fmla="*/ 2956 w 9149850"/>
              <a:gd name="connsiteY4" fmla="*/ 6421056 h 6858000"/>
              <a:gd name="connsiteX5" fmla="*/ 63 w 9149850"/>
              <a:gd name="connsiteY5" fmla="*/ 3944073 h 6858000"/>
              <a:gd name="connsiteX6" fmla="*/ 5850 w 9149850"/>
              <a:gd name="connsiteY6" fmla="*/ 434051 h 6858000"/>
              <a:gd name="connsiteX7" fmla="*/ 5850 w 9149850"/>
              <a:gd name="connsiteY7" fmla="*/ 0 h 6858000"/>
              <a:gd name="connsiteX0" fmla="*/ 2895 w 9146895"/>
              <a:gd name="connsiteY0" fmla="*/ 0 h 6858000"/>
              <a:gd name="connsiteX1" fmla="*/ 9146895 w 9146895"/>
              <a:gd name="connsiteY1" fmla="*/ 0 h 6858000"/>
              <a:gd name="connsiteX2" fmla="*/ 9146895 w 9146895"/>
              <a:gd name="connsiteY2" fmla="*/ 6858000 h 6858000"/>
              <a:gd name="connsiteX3" fmla="*/ 2895 w 9146895"/>
              <a:gd name="connsiteY3" fmla="*/ 6858000 h 6858000"/>
              <a:gd name="connsiteX4" fmla="*/ 1 w 9146895"/>
              <a:gd name="connsiteY4" fmla="*/ 6421056 h 6858000"/>
              <a:gd name="connsiteX5" fmla="*/ 5182567 w 9146895"/>
              <a:gd name="connsiteY5" fmla="*/ 6412375 h 6858000"/>
              <a:gd name="connsiteX6" fmla="*/ 2895 w 9146895"/>
              <a:gd name="connsiteY6" fmla="*/ 434051 h 6858000"/>
              <a:gd name="connsiteX7" fmla="*/ 2895 w 9146895"/>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8788 h 6866788"/>
              <a:gd name="connsiteX1" fmla="*/ 9146894 w 9146894"/>
              <a:gd name="connsiteY1" fmla="*/ 8788 h 6866788"/>
              <a:gd name="connsiteX2" fmla="*/ 9146894 w 9146894"/>
              <a:gd name="connsiteY2" fmla="*/ 6866788 h 6866788"/>
              <a:gd name="connsiteX3" fmla="*/ 2894 w 9146894"/>
              <a:gd name="connsiteY3" fmla="*/ 6866788 h 6866788"/>
              <a:gd name="connsiteX4" fmla="*/ 0 w 9146894"/>
              <a:gd name="connsiteY4" fmla="*/ 6429844 h 6866788"/>
              <a:gd name="connsiteX5" fmla="*/ 5188353 w 9146894"/>
              <a:gd name="connsiteY5" fmla="*/ 6432738 h 6866788"/>
              <a:gd name="connsiteX6" fmla="*/ 5191245 w 9146894"/>
              <a:gd name="connsiteY6" fmla="*/ 442839 h 6866788"/>
              <a:gd name="connsiteX7" fmla="*/ 2894 w 9146894"/>
              <a:gd name="connsiteY7" fmla="*/ 442839 h 6866788"/>
              <a:gd name="connsiteX8" fmla="*/ 2894 w 9146894"/>
              <a:gd name="connsiteY8" fmla="*/ 8788 h 6866788"/>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6894" h="6858000">
                <a:moveTo>
                  <a:pt x="2894" y="0"/>
                </a:moveTo>
                <a:lnTo>
                  <a:pt x="9146894" y="0"/>
                </a:lnTo>
                <a:lnTo>
                  <a:pt x="9146894" y="6858000"/>
                </a:lnTo>
                <a:lnTo>
                  <a:pt x="2894" y="6858000"/>
                </a:lnTo>
                <a:cubicBezTo>
                  <a:pt x="1929" y="6712352"/>
                  <a:pt x="965" y="6566704"/>
                  <a:pt x="0" y="6421056"/>
                </a:cubicBezTo>
                <a:lnTo>
                  <a:pt x="5188353" y="6423950"/>
                </a:lnTo>
                <a:cubicBezTo>
                  <a:pt x="5200410" y="5811938"/>
                  <a:pt x="5187387" y="1574158"/>
                  <a:pt x="5191245" y="434051"/>
                </a:cubicBezTo>
                <a:lnTo>
                  <a:pt x="2894" y="434051"/>
                </a:lnTo>
                <a:lnTo>
                  <a:pt x="2894" y="0"/>
                </a:lnTo>
                <a:close/>
              </a:path>
            </a:pathLst>
          </a:custGeom>
        </p:spPr>
        <p:txBody>
          <a:bodyPr/>
          <a:lstStyle/>
          <a:p>
            <a:r>
              <a:rPr lang="en-US"/>
              <a:t>Click icon to add picture</a:t>
            </a:r>
            <a:endParaRPr lang="en-GB"/>
          </a:p>
        </p:txBody>
      </p:sp>
      <p:sp>
        <p:nvSpPr>
          <p:cNvPr id="10" name="Text Placeholder 8">
            <a:extLst>
              <a:ext uri="{FF2B5EF4-FFF2-40B4-BE49-F238E27FC236}">
                <a16:creationId xmlns:a16="http://schemas.microsoft.com/office/drawing/2014/main" id="{403D9B65-712C-4BD9-A69D-2B3550346D9E}"/>
              </a:ext>
            </a:extLst>
          </p:cNvPr>
          <p:cNvSpPr>
            <a:spLocks noGrp="1"/>
          </p:cNvSpPr>
          <p:nvPr>
            <p:ph type="body" sz="quarter" idx="12" hasCustomPrompt="1"/>
          </p:nvPr>
        </p:nvSpPr>
        <p:spPr>
          <a:xfrm>
            <a:off x="430490" y="2964232"/>
            <a:ext cx="2388207" cy="285224"/>
          </a:xfrm>
        </p:spPr>
        <p:txBody>
          <a:bodyPr/>
          <a:lstStyle>
            <a:lvl1pPr>
              <a:lnSpc>
                <a:spcPts val="1950"/>
              </a:lnSpc>
              <a:spcBef>
                <a:spcPts val="0"/>
              </a:spcBef>
              <a:spcAft>
                <a:spcPts val="0"/>
              </a:spcAft>
              <a:defRPr sz="1725" b="1">
                <a:solidFill>
                  <a:schemeClr val="accent1"/>
                </a:solidFill>
              </a:defRPr>
            </a:lvl1pPr>
          </a:lstStyle>
          <a:p>
            <a:pPr lvl="0"/>
            <a:r>
              <a:rPr lang="en-US"/>
              <a:t>Add text </a:t>
            </a:r>
          </a:p>
        </p:txBody>
      </p:sp>
      <p:sp>
        <p:nvSpPr>
          <p:cNvPr id="11" name="Date Placeholder 3">
            <a:extLst>
              <a:ext uri="{FF2B5EF4-FFF2-40B4-BE49-F238E27FC236}">
                <a16:creationId xmlns:a16="http://schemas.microsoft.com/office/drawing/2014/main" id="{E5CF44A6-EAC4-45E5-B5B8-4D6CB5A357B6}"/>
              </a:ext>
            </a:extLst>
          </p:cNvPr>
          <p:cNvSpPr>
            <a:spLocks noGrp="1"/>
          </p:cNvSpPr>
          <p:nvPr>
            <p:ph type="dt" sz="half" idx="2"/>
          </p:nvPr>
        </p:nvSpPr>
        <p:spPr>
          <a:xfrm>
            <a:off x="430489" y="3222965"/>
            <a:ext cx="2388206" cy="285224"/>
          </a:xfrm>
          <a:prstGeom prst="rect">
            <a:avLst/>
          </a:prstGeom>
        </p:spPr>
        <p:txBody>
          <a:bodyPr vert="horz" lIns="0" tIns="0" rIns="0" bIns="0" rtlCol="0" anchor="t" anchorCtr="0"/>
          <a:lstStyle>
            <a:lvl1pPr algn="l">
              <a:defRPr sz="1725">
                <a:solidFill>
                  <a:schemeClr val="accent1"/>
                </a:solidFill>
                <a:latin typeface="+mj-lt"/>
              </a:defRPr>
            </a:lvl1pPr>
          </a:lstStyle>
          <a:p>
            <a:pPr>
              <a:lnSpc>
                <a:spcPts val="1950"/>
              </a:lnSpc>
            </a:pPr>
            <a:endParaRPr lang="en-GB"/>
          </a:p>
        </p:txBody>
      </p:sp>
    </p:spTree>
    <p:extLst>
      <p:ext uri="{BB962C8B-B14F-4D97-AF65-F5344CB8AC3E}">
        <p14:creationId xmlns:p14="http://schemas.microsoft.com/office/powerpoint/2010/main" val="1219378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White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3757527"/>
            <a:ext cx="9144000" cy="1385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779229" y="1200151"/>
            <a:ext cx="7678972" cy="1459561"/>
          </a:xfrm>
        </p:spPr>
        <p:txBody>
          <a:bodyPr anchor="t"/>
          <a:lstStyle>
            <a:lvl1pPr indent="297000" algn="l">
              <a:lnSpc>
                <a:spcPts val="4500"/>
              </a:lnSpc>
              <a:defRPr sz="48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779228" y="3026415"/>
            <a:ext cx="4627659" cy="670943"/>
          </a:xfrm>
        </p:spPr>
        <p:txBody>
          <a:bodyPr anchor="t"/>
          <a:lstStyle>
            <a:lvl1pPr marL="0" indent="0" algn="l">
              <a:lnSpc>
                <a:spcPts val="1950"/>
              </a:lnSpc>
              <a:spcBef>
                <a:spcPts val="0"/>
              </a:spcBef>
              <a:spcAft>
                <a:spcPts val="0"/>
              </a:spcAft>
              <a:buNone/>
              <a:defRPr sz="1725" b="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412" y="1"/>
            <a:ext cx="799657" cy="1732160"/>
          </a:xfrm>
          <a:prstGeom prst="rect">
            <a:avLst/>
          </a:prstGeom>
        </p:spPr>
      </p:pic>
      <p:pic>
        <p:nvPicPr>
          <p:cNvPr id="5" name="Picture 4" descr="A black and white logo&#10;&#10;Description automatically generated with low confidence">
            <a:extLst>
              <a:ext uri="{FF2B5EF4-FFF2-40B4-BE49-F238E27FC236}">
                <a16:creationId xmlns:a16="http://schemas.microsoft.com/office/drawing/2014/main" id="{CA6EB14C-1ABD-41D9-A103-0613395AFC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5601" y="4183144"/>
            <a:ext cx="1621539" cy="564644"/>
          </a:xfrm>
          <a:prstGeom prst="rect">
            <a:avLst/>
          </a:prstGeom>
        </p:spPr>
      </p:pic>
      <p:pic>
        <p:nvPicPr>
          <p:cNvPr id="12" name="Picture 11" descr="A picture containing text, clipart, tableware, dishware&#10;&#10;Description automatically generated">
            <a:extLst>
              <a:ext uri="{FF2B5EF4-FFF2-40B4-BE49-F238E27FC236}">
                <a16:creationId xmlns:a16="http://schemas.microsoft.com/office/drawing/2014/main" id="{35C71CB3-9CA4-4CF7-AFD3-18E66B775F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8401" y="4182300"/>
            <a:ext cx="1659639" cy="636653"/>
          </a:xfrm>
          <a:prstGeom prst="rect">
            <a:avLst/>
          </a:prstGeom>
        </p:spPr>
      </p:pic>
      <p:sp>
        <p:nvSpPr>
          <p:cNvPr id="10" name="Text Placeholder 8">
            <a:extLst>
              <a:ext uri="{FF2B5EF4-FFF2-40B4-BE49-F238E27FC236}">
                <a16:creationId xmlns:a16="http://schemas.microsoft.com/office/drawing/2014/main" id="{65B0F3E5-84C5-4207-B7C3-E5BD8305B381}"/>
              </a:ext>
            </a:extLst>
          </p:cNvPr>
          <p:cNvSpPr>
            <a:spLocks noGrp="1"/>
          </p:cNvSpPr>
          <p:nvPr>
            <p:ph type="body" sz="quarter" idx="11" hasCustomPrompt="1"/>
          </p:nvPr>
        </p:nvSpPr>
        <p:spPr>
          <a:xfrm>
            <a:off x="6069994" y="3026042"/>
            <a:ext cx="2388207" cy="285224"/>
          </a:xfrm>
        </p:spPr>
        <p:txBody>
          <a:bodyPr/>
          <a:lstStyle>
            <a:lvl1pPr>
              <a:lnSpc>
                <a:spcPts val="1950"/>
              </a:lnSpc>
              <a:spcBef>
                <a:spcPts val="0"/>
              </a:spcBef>
              <a:spcAft>
                <a:spcPts val="0"/>
              </a:spcAft>
              <a:defRPr sz="1725" b="1">
                <a:solidFill>
                  <a:schemeClr val="accent1"/>
                </a:solidFill>
              </a:defRPr>
            </a:lvl1pPr>
          </a:lstStyle>
          <a:p>
            <a:pPr lvl="0"/>
            <a:r>
              <a:rPr lang="en-US"/>
              <a:t>Add text </a:t>
            </a:r>
          </a:p>
        </p:txBody>
      </p:sp>
      <p:sp>
        <p:nvSpPr>
          <p:cNvPr id="13" name="Date Placeholder 3">
            <a:extLst>
              <a:ext uri="{FF2B5EF4-FFF2-40B4-BE49-F238E27FC236}">
                <a16:creationId xmlns:a16="http://schemas.microsoft.com/office/drawing/2014/main" id="{3817FB0D-52B2-44BD-B386-1073B0BCB11F}"/>
              </a:ext>
            </a:extLst>
          </p:cNvPr>
          <p:cNvSpPr>
            <a:spLocks noGrp="1"/>
          </p:cNvSpPr>
          <p:nvPr>
            <p:ph type="dt" sz="half" idx="2"/>
          </p:nvPr>
        </p:nvSpPr>
        <p:spPr>
          <a:xfrm>
            <a:off x="6069994" y="3284776"/>
            <a:ext cx="2388206" cy="285224"/>
          </a:xfrm>
          <a:prstGeom prst="rect">
            <a:avLst/>
          </a:prstGeom>
        </p:spPr>
        <p:txBody>
          <a:bodyPr vert="horz" lIns="0" tIns="0" rIns="0" bIns="0" rtlCol="0" anchor="t" anchorCtr="0"/>
          <a:lstStyle>
            <a:lvl1pPr algn="l">
              <a:defRPr sz="1725">
                <a:solidFill>
                  <a:schemeClr val="accent1"/>
                </a:solidFill>
                <a:latin typeface="+mj-lt"/>
              </a:defRPr>
            </a:lvl1pPr>
          </a:lstStyle>
          <a:p>
            <a:pPr>
              <a:lnSpc>
                <a:spcPts val="1950"/>
              </a:lnSpc>
            </a:pPr>
            <a:endParaRPr lang="en-GB"/>
          </a:p>
        </p:txBody>
      </p:sp>
    </p:spTree>
    <p:extLst>
      <p:ext uri="{BB962C8B-B14F-4D97-AF65-F5344CB8AC3E}">
        <p14:creationId xmlns:p14="http://schemas.microsoft.com/office/powerpoint/2010/main" val="2094016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 CoBrand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00E3-ABE9-452B-A0C1-00B27C0A8488}"/>
              </a:ext>
            </a:extLst>
          </p:cNvPr>
          <p:cNvSpPr>
            <a:spLocks noGrp="1"/>
          </p:cNvSpPr>
          <p:nvPr>
            <p:ph type="title"/>
          </p:nvPr>
        </p:nvSpPr>
        <p:spPr>
          <a:xfrm>
            <a:off x="2299600" y="826440"/>
            <a:ext cx="6414839" cy="2105135"/>
          </a:xfrm>
        </p:spPr>
        <p:txBody>
          <a:bodyPr/>
          <a:lstStyle>
            <a:lvl1pPr>
              <a:lnSpc>
                <a:spcPts val="7500"/>
              </a:lnSpc>
              <a:defRPr sz="7500">
                <a:solidFill>
                  <a:schemeClr val="bg1"/>
                </a:solidFill>
              </a:defRPr>
            </a:lvl1pPr>
          </a:lstStyle>
          <a:p>
            <a:r>
              <a:rPr lang="en-US"/>
              <a:t>Click to edit Master title style</a:t>
            </a:r>
            <a:endParaRPr lang="en-GB"/>
          </a:p>
        </p:txBody>
      </p:sp>
      <p:sp>
        <p:nvSpPr>
          <p:cNvPr id="16" name="Rectangle 15">
            <a:extLst>
              <a:ext uri="{FF2B5EF4-FFF2-40B4-BE49-F238E27FC236}">
                <a16:creationId xmlns:a16="http://schemas.microsoft.com/office/drawing/2014/main" id="{F269A300-BD34-4A6E-956A-1035D465A78D}"/>
              </a:ext>
            </a:extLst>
          </p:cNvPr>
          <p:cNvSpPr/>
          <p:nvPr userDrawn="1"/>
        </p:nvSpPr>
        <p:spPr>
          <a:xfrm>
            <a:off x="0" y="3757527"/>
            <a:ext cx="9144000" cy="1385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Subtitle 2"/>
          <p:cNvSpPr>
            <a:spLocks noGrp="1"/>
          </p:cNvSpPr>
          <p:nvPr>
            <p:ph type="subTitle" idx="1"/>
          </p:nvPr>
        </p:nvSpPr>
        <p:spPr>
          <a:xfrm>
            <a:off x="429563" y="3026415"/>
            <a:ext cx="4977325" cy="670943"/>
          </a:xfrm>
        </p:spPr>
        <p:txBody>
          <a:bodyPr anchor="t"/>
          <a:lstStyle>
            <a:lvl1pPr marL="0" indent="0" algn="l">
              <a:lnSpc>
                <a:spcPts val="1950"/>
              </a:lnSpc>
              <a:spcBef>
                <a:spcPts val="0"/>
              </a:spcBef>
              <a:spcAft>
                <a:spcPts val="0"/>
              </a:spcAft>
              <a:buNone/>
              <a:defRPr sz="1725"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9562" y="4183145"/>
            <a:ext cx="1660880" cy="637315"/>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4423" y="4183144"/>
            <a:ext cx="1620015" cy="564644"/>
          </a:xfrm>
          <a:prstGeom prst="rect">
            <a:avLst/>
          </a:prstGeom>
        </p:spPr>
      </p:pic>
      <p:pic>
        <p:nvPicPr>
          <p:cNvPr id="5" name="Picture 4" descr="Shape, arrow&#10;&#10;Description automatically generated">
            <a:extLst>
              <a:ext uri="{FF2B5EF4-FFF2-40B4-BE49-F238E27FC236}">
                <a16:creationId xmlns:a16="http://schemas.microsoft.com/office/drawing/2014/main" id="{D8AC0AD8-2C24-4B03-A3F0-1DD2817ECE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5868" y="1"/>
            <a:ext cx="1749556" cy="1748794"/>
          </a:xfrm>
          <a:prstGeom prst="rect">
            <a:avLst/>
          </a:prstGeom>
        </p:spPr>
      </p:pic>
    </p:spTree>
    <p:extLst>
      <p:ext uri="{BB962C8B-B14F-4D97-AF65-F5344CB8AC3E}">
        <p14:creationId xmlns:p14="http://schemas.microsoft.com/office/powerpoint/2010/main" val="3169062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631" y="808463"/>
            <a:ext cx="4665622" cy="1594625"/>
          </a:xfrm>
        </p:spPr>
        <p:txBody>
          <a:bodyPr/>
          <a:lstStyle>
            <a:lvl1pPr>
              <a:lnSpc>
                <a:spcPts val="3750"/>
              </a:lnSpc>
              <a:defRPr sz="3750">
                <a:solidFill>
                  <a:schemeClr val="bg1"/>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5354638" y="0"/>
            <a:ext cx="3789363" cy="51435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201" y="4838400"/>
            <a:ext cx="784862" cy="91440"/>
          </a:xfrm>
          <a:prstGeom prst="rect">
            <a:avLst/>
          </a:prstGeom>
        </p:spPr>
      </p:pic>
      <p:sp>
        <p:nvSpPr>
          <p:cNvPr id="8" name="Subtitle 2">
            <a:extLst>
              <a:ext uri="{FF2B5EF4-FFF2-40B4-BE49-F238E27FC236}">
                <a16:creationId xmlns:a16="http://schemas.microsoft.com/office/drawing/2014/main" id="{A60ECEB5-24A2-425B-84E2-3BD66F8EE7A9}"/>
              </a:ext>
            </a:extLst>
          </p:cNvPr>
          <p:cNvSpPr>
            <a:spLocks noGrp="1"/>
          </p:cNvSpPr>
          <p:nvPr>
            <p:ph type="subTitle" idx="1"/>
          </p:nvPr>
        </p:nvSpPr>
        <p:spPr>
          <a:xfrm>
            <a:off x="429563" y="2574790"/>
            <a:ext cx="4977325" cy="670943"/>
          </a:xfrm>
        </p:spPr>
        <p:txBody>
          <a:bodyPr anchor="t"/>
          <a:lstStyle>
            <a:lvl1pPr marL="0" indent="0" algn="l">
              <a:lnSpc>
                <a:spcPts val="1950"/>
              </a:lnSpc>
              <a:spcBef>
                <a:spcPts val="0"/>
              </a:spcBef>
              <a:spcAft>
                <a:spcPts val="0"/>
              </a:spcAft>
              <a:buNone/>
              <a:defRPr sz="1725"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639304944"/>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AF7A1F58-F59B-4ECB-86BC-B1E45939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8028" y="1"/>
            <a:ext cx="6125973" cy="5143500"/>
          </a:xfrm>
          <a:prstGeom prst="rect">
            <a:avLst/>
          </a:prstGeom>
        </p:spPr>
      </p:pic>
      <p:sp>
        <p:nvSpPr>
          <p:cNvPr id="2" name="Title 1"/>
          <p:cNvSpPr>
            <a:spLocks noGrp="1"/>
          </p:cNvSpPr>
          <p:nvPr>
            <p:ph type="title"/>
          </p:nvPr>
        </p:nvSpPr>
        <p:spPr>
          <a:xfrm>
            <a:off x="427630" y="813391"/>
            <a:ext cx="5341346" cy="1307804"/>
          </a:xfrm>
        </p:spPr>
        <p:txBody>
          <a:bodyPr/>
          <a:lstStyle>
            <a:lvl1pPr>
              <a:lnSpc>
                <a:spcPts val="4800"/>
              </a:lnSpc>
              <a:defRPr sz="4800">
                <a:solidFill>
                  <a:schemeClr val="bg1"/>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9201" y="4838400"/>
            <a:ext cx="784862" cy="91440"/>
          </a:xfrm>
          <a:prstGeom prst="rect">
            <a:avLst/>
          </a:prstGeom>
        </p:spPr>
      </p:pic>
      <p:sp>
        <p:nvSpPr>
          <p:cNvPr id="8" name="Text Placeholder 7">
            <a:extLst>
              <a:ext uri="{FF2B5EF4-FFF2-40B4-BE49-F238E27FC236}">
                <a16:creationId xmlns:a16="http://schemas.microsoft.com/office/drawing/2014/main" id="{9033D876-4F4A-45BC-BEDC-E91ECA52366D}"/>
              </a:ext>
            </a:extLst>
          </p:cNvPr>
          <p:cNvSpPr>
            <a:spLocks noGrp="1"/>
          </p:cNvSpPr>
          <p:nvPr>
            <p:ph type="body" sz="quarter" idx="13"/>
          </p:nvPr>
        </p:nvSpPr>
        <p:spPr>
          <a:xfrm>
            <a:off x="427039" y="2270403"/>
            <a:ext cx="5341869" cy="998935"/>
          </a:xfrm>
        </p:spPr>
        <p:txBody>
          <a:bodyPr/>
          <a:lstStyle>
            <a:lvl1pPr>
              <a:lnSpc>
                <a:spcPts val="1950"/>
              </a:lnSpc>
              <a:spcBef>
                <a:spcPts val="0"/>
              </a:spcBef>
              <a:spcAft>
                <a:spcPts val="0"/>
              </a:spcAft>
              <a:defRPr sz="1725" b="0">
                <a:solidFill>
                  <a:schemeClr val="bg1"/>
                </a:solidFill>
              </a:defRPr>
            </a:lvl1pPr>
            <a:lvl2pPr>
              <a:defRPr>
                <a:solidFill>
                  <a:schemeClr val="accent2"/>
                </a:solidFill>
              </a:defRPr>
            </a:lvl2pPr>
            <a:lvl3pPr>
              <a:buNone/>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313234185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Tree>
    <p:extLst>
      <p:ext uri="{BB962C8B-B14F-4D97-AF65-F5344CB8AC3E}">
        <p14:creationId xmlns:p14="http://schemas.microsoft.com/office/powerpoint/2010/main" val="3951063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 Indent">
    <p:spTree>
      <p:nvGrpSpPr>
        <p:cNvPr id="1" name=""/>
        <p:cNvGrpSpPr/>
        <p:nvPr/>
      </p:nvGrpSpPr>
      <p:grpSpPr>
        <a:xfrm>
          <a:off x="0" y="0"/>
          <a:ext cx="0" cy="0"/>
          <a:chOff x="0" y="0"/>
          <a:chExt cx="0" cy="0"/>
        </a:xfrm>
      </p:grpSpPr>
      <p:sp>
        <p:nvSpPr>
          <p:cNvPr id="2" name="Title 1"/>
          <p:cNvSpPr>
            <a:spLocks noGrp="1"/>
          </p:cNvSpPr>
          <p:nvPr>
            <p:ph type="title"/>
          </p:nvPr>
        </p:nvSpPr>
        <p:spPr>
          <a:xfrm>
            <a:off x="2896623" y="856100"/>
            <a:ext cx="5806099" cy="1049412"/>
          </a:xfrm>
        </p:spPr>
        <p:txBody>
          <a:bodyPr/>
          <a:lstStyle/>
          <a:p>
            <a:r>
              <a:rPr lang="en-US"/>
              <a:t>Click to edit Master title style</a:t>
            </a:r>
          </a:p>
        </p:txBody>
      </p:sp>
      <p:sp>
        <p:nvSpPr>
          <p:cNvPr id="3" name="Content Placeholder 2"/>
          <p:cNvSpPr>
            <a:spLocks noGrp="1"/>
          </p:cNvSpPr>
          <p:nvPr>
            <p:ph idx="1"/>
          </p:nvPr>
        </p:nvSpPr>
        <p:spPr>
          <a:xfrm>
            <a:off x="2896623" y="1965347"/>
            <a:ext cx="5806099" cy="266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pic>
        <p:nvPicPr>
          <p:cNvPr id="7" name="Picture 6" descr="Shape, arrow&#10;&#10;Description automatically generated">
            <a:extLst>
              <a:ext uri="{FF2B5EF4-FFF2-40B4-BE49-F238E27FC236}">
                <a16:creationId xmlns:a16="http://schemas.microsoft.com/office/drawing/2014/main" id="{ABD58FF8-4285-4E01-B98F-0209419280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518" y="0"/>
            <a:ext cx="2225045" cy="3015240"/>
          </a:xfrm>
          <a:prstGeom prst="rect">
            <a:avLst/>
          </a:prstGeom>
        </p:spPr>
      </p:pic>
    </p:spTree>
    <p:extLst>
      <p:ext uri="{BB962C8B-B14F-4D97-AF65-F5344CB8AC3E}">
        <p14:creationId xmlns:p14="http://schemas.microsoft.com/office/powerpoint/2010/main" val="19242707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27630" y="1473959"/>
            <a:ext cx="5436000" cy="315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
        <p:nvSpPr>
          <p:cNvPr id="9" name="Text Placeholder 3">
            <a:extLst>
              <a:ext uri="{FF2B5EF4-FFF2-40B4-BE49-F238E27FC236}">
                <a16:creationId xmlns:a16="http://schemas.microsoft.com/office/drawing/2014/main" id="{4550245E-1EA1-4657-BEDF-A924491C8B46}"/>
              </a:ext>
            </a:extLst>
          </p:cNvPr>
          <p:cNvSpPr>
            <a:spLocks noGrp="1"/>
          </p:cNvSpPr>
          <p:nvPr>
            <p:ph type="body" sz="quarter" idx="20"/>
          </p:nvPr>
        </p:nvSpPr>
        <p:spPr>
          <a:xfrm>
            <a:off x="6082748" y="1514476"/>
            <a:ext cx="2619975" cy="2663428"/>
          </a:xfrm>
          <a:solidFill>
            <a:schemeClr val="accent4"/>
          </a:solidFill>
          <a:ln w="88900">
            <a:noFill/>
            <a:miter lim="800000"/>
          </a:ln>
        </p:spPr>
        <p:txBody>
          <a:bodyPr lIns="180000" tIns="108000" rIns="36000" bIns="36000"/>
          <a:lstStyle>
            <a:lvl1pPr>
              <a:lnSpc>
                <a:spcPts val="1650"/>
              </a:lnSpc>
              <a:spcBef>
                <a:spcPts val="0"/>
              </a:spcBef>
              <a:spcAft>
                <a:spcPts val="0"/>
              </a:spcAft>
              <a:defRPr sz="1500" b="0">
                <a:solidFill>
                  <a:schemeClr val="tx1"/>
                </a:solidFill>
                <a:latin typeface="+mn-lt"/>
              </a:defRPr>
            </a:lvl1pPr>
            <a:lvl2pPr marL="229500" indent="-229500">
              <a:lnSpc>
                <a:spcPts val="1650"/>
              </a:lnSpc>
              <a:spcBef>
                <a:spcPts val="0"/>
              </a:spcBef>
              <a:spcAft>
                <a:spcPts val="0"/>
              </a:spcAft>
              <a:buFont typeface="Arial" panose="020B0604020202020204" pitchFamily="34" charset="0"/>
              <a:buChar char="•"/>
              <a:defRPr sz="15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7205279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4" name="Title 1"/>
          <p:cNvSpPr>
            <a:spLocks noGrp="1"/>
          </p:cNvSpPr>
          <p:nvPr>
            <p:ph type="title"/>
          </p:nvPr>
        </p:nvSpPr>
        <p:spPr>
          <a:xfrm>
            <a:off x="432000" y="385200"/>
            <a:ext cx="6548400" cy="482400"/>
          </a:xfrm>
        </p:spPr>
        <p:txBody>
          <a:bodyPr/>
          <a:lstStyle/>
          <a:p>
            <a:r>
              <a:rPr lang="en-US"/>
              <a:t>Click to edit Master title style</a:t>
            </a:r>
            <a:endParaRPr lang="en-GB"/>
          </a:p>
        </p:txBody>
      </p:sp>
      <p:sp>
        <p:nvSpPr>
          <p:cNvPr id="5" name="Content Placeholder 2"/>
          <p:cNvSpPr>
            <a:spLocks noGrp="1"/>
          </p:cNvSpPr>
          <p:nvPr>
            <p:ph idx="1"/>
          </p:nvPr>
        </p:nvSpPr>
        <p:spPr>
          <a:xfrm>
            <a:off x="433388" y="982800"/>
            <a:ext cx="3988840" cy="3086100"/>
          </a:xfrm>
        </p:spPr>
        <p:txBody>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p:cNvSpPr>
            <a:spLocks noGrp="1"/>
          </p:cNvSpPr>
          <p:nvPr>
            <p:ph type="dt" sz="half" idx="10"/>
          </p:nvPr>
        </p:nvSpPr>
        <p:spPr>
          <a:xfrm>
            <a:off x="442914" y="4598905"/>
            <a:ext cx="6312610" cy="342900"/>
          </a:xfrm>
        </p:spPr>
        <p:txBody>
          <a:bodyPr/>
          <a:lstStyle>
            <a:lvl1pPr>
              <a:defRPr sz="750"/>
            </a:lvl1pPr>
          </a:lstStyle>
          <a:p>
            <a:r>
              <a:rPr lang="en-US"/>
              <a:t>These slides remain the property of The Pensions Regulator and their content should not be altered on reproduction. </a:t>
            </a:r>
            <a:endParaRPr lang="en-GB"/>
          </a:p>
        </p:txBody>
      </p:sp>
      <p:sp>
        <p:nvSpPr>
          <p:cNvPr id="7" name="TextBox 6"/>
          <p:cNvSpPr txBox="1"/>
          <p:nvPr userDrawn="1"/>
        </p:nvSpPr>
        <p:spPr>
          <a:xfrm>
            <a:off x="8513382" y="4570471"/>
            <a:ext cx="264785" cy="21544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r"/>
            <a:endParaRPr lang="en-US" sz="800"/>
          </a:p>
        </p:txBody>
      </p:sp>
      <p:sp>
        <p:nvSpPr>
          <p:cNvPr id="8" name="Content Placeholder 2"/>
          <p:cNvSpPr>
            <a:spLocks noGrp="1"/>
          </p:cNvSpPr>
          <p:nvPr>
            <p:ph idx="11"/>
          </p:nvPr>
        </p:nvSpPr>
        <p:spPr>
          <a:xfrm>
            <a:off x="4686848" y="982800"/>
            <a:ext cx="3988840" cy="3086100"/>
          </a:xfrm>
        </p:spPr>
        <p:txBody>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4"/>
          <p:cNvSpPr>
            <a:spLocks noGrp="1"/>
          </p:cNvSpPr>
          <p:nvPr>
            <p:ph type="sldNum" sz="quarter" idx="4"/>
          </p:nvPr>
        </p:nvSpPr>
        <p:spPr>
          <a:xfrm>
            <a:off x="7840705" y="4554421"/>
            <a:ext cx="814766" cy="328246"/>
          </a:xfrm>
          <a:prstGeom prst="rect">
            <a:avLst/>
          </a:prstGeom>
        </p:spPr>
        <p:txBody>
          <a:bodyPr vert="horz" lIns="91440" tIns="45720" rIns="91440" bIns="45720" rtlCol="0" anchor="t" anchorCtr="0"/>
          <a:lstStyle>
            <a:lvl1pPr algn="r">
              <a:defRPr sz="1000" b="0">
                <a:solidFill>
                  <a:schemeClr val="tx1"/>
                </a:solidFill>
              </a:defRPr>
            </a:lvl1pPr>
          </a:lstStyle>
          <a:p>
            <a:fld id="{C798A6DB-7B00-46DB-9780-DD62CD61A33E}" type="slidenum">
              <a:rPr lang="en-GB" smtClean="0"/>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27631" y="1473959"/>
            <a:ext cx="8275045" cy="315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Tree>
    <p:extLst>
      <p:ext uri="{BB962C8B-B14F-4D97-AF65-F5344CB8AC3E}">
        <p14:creationId xmlns:p14="http://schemas.microsoft.com/office/powerpoint/2010/main" val="378141993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27630" y="1473959"/>
            <a:ext cx="4007210" cy="315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613278" y="1476377"/>
            <a:ext cx="4089398" cy="3158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1832990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2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1789FD54-5372-421F-AF38-C4E2156A1209}"/>
              </a:ext>
            </a:extLst>
          </p:cNvPr>
          <p:cNvSpPr>
            <a:spLocks noGrp="1"/>
          </p:cNvSpPr>
          <p:nvPr>
            <p:ph type="body" sz="quarter" idx="20"/>
          </p:nvPr>
        </p:nvSpPr>
        <p:spPr>
          <a:xfrm>
            <a:off x="6124149" y="1540567"/>
            <a:ext cx="2578574" cy="2791238"/>
          </a:xfrm>
          <a:ln w="88900">
            <a:solidFill>
              <a:schemeClr val="accent3"/>
            </a:solidFill>
            <a:miter lim="800000"/>
          </a:ln>
        </p:spPr>
        <p:txBody>
          <a:bodyPr lIns="180000" tIns="108000" rIns="36000" bIns="36000"/>
          <a:lstStyle>
            <a:lvl1pPr>
              <a:lnSpc>
                <a:spcPts val="1650"/>
              </a:lnSpc>
              <a:spcBef>
                <a:spcPts val="0"/>
              </a:spcBef>
              <a:spcAft>
                <a:spcPts val="0"/>
              </a:spcAft>
              <a:defRPr sz="1500" b="0">
                <a:solidFill>
                  <a:schemeClr val="tx1"/>
                </a:solidFill>
                <a:latin typeface="+mn-lt"/>
              </a:defRPr>
            </a:lvl1pPr>
            <a:lvl2pPr marL="229500" indent="-229500">
              <a:lnSpc>
                <a:spcPts val="1650"/>
              </a:lnSpc>
              <a:spcBef>
                <a:spcPts val="0"/>
              </a:spcBef>
              <a:spcAft>
                <a:spcPts val="0"/>
              </a:spcAft>
              <a:buFont typeface="Arial" panose="020B0604020202020204" pitchFamily="34" charset="0"/>
              <a:buChar char="•"/>
              <a:defRPr sz="15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27631" y="1473959"/>
            <a:ext cx="2655709" cy="315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3237233" y="1476377"/>
            <a:ext cx="2655887" cy="3158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0386816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nten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
        <p:nvSpPr>
          <p:cNvPr id="14" name="Text Placeholder 3">
            <a:extLst>
              <a:ext uri="{FF2B5EF4-FFF2-40B4-BE49-F238E27FC236}">
                <a16:creationId xmlns:a16="http://schemas.microsoft.com/office/drawing/2014/main" id="{FF99D151-1C0F-43A0-9C1B-29B0C61806F6}"/>
              </a:ext>
            </a:extLst>
          </p:cNvPr>
          <p:cNvSpPr>
            <a:spLocks noGrp="1"/>
          </p:cNvSpPr>
          <p:nvPr>
            <p:ph type="body" sz="quarter" idx="21"/>
          </p:nvPr>
        </p:nvSpPr>
        <p:spPr>
          <a:xfrm>
            <a:off x="6124149" y="1534943"/>
            <a:ext cx="2570216" cy="2907196"/>
          </a:xfrm>
          <a:ln w="88900">
            <a:solidFill>
              <a:schemeClr val="accent4"/>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DB4BBF27-E0B0-411E-8686-152EA5748575}"/>
              </a:ext>
            </a:extLst>
          </p:cNvPr>
          <p:cNvSpPr>
            <a:spLocks noGrp="1"/>
          </p:cNvSpPr>
          <p:nvPr>
            <p:ph type="body" sz="quarter" idx="19"/>
          </p:nvPr>
        </p:nvSpPr>
        <p:spPr>
          <a:xfrm>
            <a:off x="432000" y="1545535"/>
            <a:ext cx="2570216" cy="2907196"/>
          </a:xfrm>
          <a:ln w="88900">
            <a:solidFill>
              <a:schemeClr val="accent6"/>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3">
            <a:extLst>
              <a:ext uri="{FF2B5EF4-FFF2-40B4-BE49-F238E27FC236}">
                <a16:creationId xmlns:a16="http://schemas.microsoft.com/office/drawing/2014/main" id="{DE4B9B2F-E8DA-440D-9773-343FC5978072}"/>
              </a:ext>
            </a:extLst>
          </p:cNvPr>
          <p:cNvSpPr>
            <a:spLocks noGrp="1"/>
          </p:cNvSpPr>
          <p:nvPr>
            <p:ph type="body" sz="quarter" idx="20"/>
          </p:nvPr>
        </p:nvSpPr>
        <p:spPr>
          <a:xfrm>
            <a:off x="3289554" y="1545535"/>
            <a:ext cx="2570216" cy="2907196"/>
          </a:xfrm>
          <a:ln w="88900">
            <a:solidFill>
              <a:schemeClr val="accent3"/>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42644954"/>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ntent Boxes &amp;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
        <p:nvSpPr>
          <p:cNvPr id="7" name="Text Placeholder 6">
            <a:extLst>
              <a:ext uri="{FF2B5EF4-FFF2-40B4-BE49-F238E27FC236}">
                <a16:creationId xmlns:a16="http://schemas.microsoft.com/office/drawing/2014/main" id="{F8BE0D34-01BF-415D-8313-8618359F26BF}"/>
              </a:ext>
            </a:extLst>
          </p:cNvPr>
          <p:cNvSpPr>
            <a:spLocks noGrp="1"/>
          </p:cNvSpPr>
          <p:nvPr>
            <p:ph type="body" sz="quarter" idx="13"/>
          </p:nvPr>
        </p:nvSpPr>
        <p:spPr>
          <a:xfrm>
            <a:off x="6082748" y="3102210"/>
            <a:ext cx="2619927" cy="1350521"/>
          </a:xfrm>
          <a:noFill/>
        </p:spPr>
        <p:txBody>
          <a:bodyPr lIns="0" tIns="0" rIns="0" bIns="0"/>
          <a:lstStyle>
            <a:lvl1pPr>
              <a:lnSpc>
                <a:spcPts val="1575"/>
              </a:lnSpc>
              <a:spcAft>
                <a:spcPts val="0"/>
              </a:spcAft>
              <a:defRPr sz="1350"/>
            </a:lvl1pPr>
            <a:lvl2pPr>
              <a:lnSpc>
                <a:spcPts val="1575"/>
              </a:lnSpc>
              <a:spcAft>
                <a:spcPts val="0"/>
              </a:spcAft>
              <a:defRPr sz="1350"/>
            </a:lvl2pPr>
            <a:lvl3pPr>
              <a:lnSpc>
                <a:spcPts val="1575"/>
              </a:lnSpc>
              <a:spcAft>
                <a:spcPts val="0"/>
              </a:spcAft>
              <a:defRPr sz="1350"/>
            </a:lvl3pPr>
            <a:lvl4pPr>
              <a:lnSpc>
                <a:spcPts val="1650"/>
              </a:lnSpc>
              <a:spcAft>
                <a:spcPts val="0"/>
              </a:spcAft>
              <a:defRPr sz="1500"/>
            </a:lvl4pPr>
            <a:lvl5pPr>
              <a:lnSpc>
                <a:spcPts val="1650"/>
              </a:lnSpc>
              <a:spcAft>
                <a:spcPts val="0"/>
              </a:spcAft>
              <a:defRPr sz="1500"/>
            </a:lvl5pPr>
          </a:lstStyle>
          <a:p>
            <a:pPr lvl="0"/>
            <a:r>
              <a:rPr lang="en-US"/>
              <a:t>Click to edit Master text styles</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5AD8C20C-806B-4337-9817-3D6F8DD523EF}"/>
              </a:ext>
            </a:extLst>
          </p:cNvPr>
          <p:cNvSpPr>
            <a:spLocks noGrp="1"/>
          </p:cNvSpPr>
          <p:nvPr>
            <p:ph type="body" sz="quarter" idx="14"/>
          </p:nvPr>
        </p:nvSpPr>
        <p:spPr>
          <a:xfrm>
            <a:off x="3262037" y="3102210"/>
            <a:ext cx="2619927" cy="1350521"/>
          </a:xfrm>
          <a:noFill/>
        </p:spPr>
        <p:txBody>
          <a:bodyPr lIns="0" tIns="0" rIns="0" bIns="0"/>
          <a:lstStyle>
            <a:lvl1pPr>
              <a:lnSpc>
                <a:spcPts val="1575"/>
              </a:lnSpc>
              <a:spcAft>
                <a:spcPts val="0"/>
              </a:spcAft>
              <a:defRPr sz="1350"/>
            </a:lvl1pPr>
            <a:lvl2pPr>
              <a:lnSpc>
                <a:spcPts val="1575"/>
              </a:lnSpc>
              <a:spcAft>
                <a:spcPts val="0"/>
              </a:spcAft>
              <a:defRPr sz="1350"/>
            </a:lvl2pPr>
            <a:lvl3pPr>
              <a:lnSpc>
                <a:spcPts val="1575"/>
              </a:lnSpc>
              <a:spcAft>
                <a:spcPts val="0"/>
              </a:spcAft>
              <a:defRPr sz="1350"/>
            </a:lvl3pPr>
            <a:lvl4pPr>
              <a:lnSpc>
                <a:spcPts val="1650"/>
              </a:lnSpc>
              <a:spcAft>
                <a:spcPts val="0"/>
              </a:spcAft>
              <a:defRPr sz="1500"/>
            </a:lvl4pPr>
            <a:lvl5pPr>
              <a:lnSpc>
                <a:spcPts val="1650"/>
              </a:lnSpc>
              <a:spcAft>
                <a:spcPts val="0"/>
              </a:spcAft>
              <a:defRPr sz="1500"/>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5B4B14E5-8AE7-4C19-970E-39E6DADFE170}"/>
              </a:ext>
            </a:extLst>
          </p:cNvPr>
          <p:cNvSpPr>
            <a:spLocks noGrp="1"/>
          </p:cNvSpPr>
          <p:nvPr>
            <p:ph type="body" sz="quarter" idx="15"/>
          </p:nvPr>
        </p:nvSpPr>
        <p:spPr>
          <a:xfrm>
            <a:off x="441326" y="3102210"/>
            <a:ext cx="2619927" cy="1350521"/>
          </a:xfrm>
          <a:noFill/>
        </p:spPr>
        <p:txBody>
          <a:bodyPr lIns="0" tIns="0" rIns="0" bIns="0"/>
          <a:lstStyle>
            <a:lvl1pPr>
              <a:lnSpc>
                <a:spcPts val="1575"/>
              </a:lnSpc>
              <a:spcAft>
                <a:spcPts val="0"/>
              </a:spcAft>
              <a:defRPr sz="1350"/>
            </a:lvl1pPr>
            <a:lvl2pPr>
              <a:lnSpc>
                <a:spcPts val="1575"/>
              </a:lnSpc>
              <a:spcAft>
                <a:spcPts val="0"/>
              </a:spcAft>
              <a:defRPr sz="1350"/>
            </a:lvl2pPr>
            <a:lvl3pPr>
              <a:lnSpc>
                <a:spcPts val="1575"/>
              </a:lnSpc>
              <a:spcAft>
                <a:spcPts val="0"/>
              </a:spcAft>
              <a:defRPr sz="1350"/>
            </a:lvl3pPr>
            <a:lvl4pPr>
              <a:lnSpc>
                <a:spcPts val="1650"/>
              </a:lnSpc>
              <a:spcAft>
                <a:spcPts val="0"/>
              </a:spcAft>
              <a:defRPr sz="1500"/>
            </a:lvl4pPr>
            <a:lvl5pPr>
              <a:lnSpc>
                <a:spcPts val="1650"/>
              </a:lnSpc>
              <a:spcAft>
                <a:spcPts val="0"/>
              </a:spcAft>
              <a:defRPr sz="1500"/>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EF93A843-6F95-4ABA-B3B3-4673FCC6E80C}"/>
              </a:ext>
            </a:extLst>
          </p:cNvPr>
          <p:cNvSpPr>
            <a:spLocks noGrp="1"/>
          </p:cNvSpPr>
          <p:nvPr>
            <p:ph type="body" sz="quarter" idx="16" hasCustomPrompt="1"/>
          </p:nvPr>
        </p:nvSpPr>
        <p:spPr>
          <a:xfrm>
            <a:off x="6082749" y="2434821"/>
            <a:ext cx="2619928" cy="621362"/>
          </a:xfrm>
          <a:noFill/>
          <a:ln>
            <a:noFill/>
          </a:ln>
        </p:spPr>
        <p:txBody>
          <a:bodyPr lIns="0" tIns="0" rIns="0" bIns="0" anchor="t"/>
          <a:lstStyle>
            <a:lvl1pPr>
              <a:lnSpc>
                <a:spcPts val="5250"/>
              </a:lnSpc>
              <a:spcAft>
                <a:spcPts val="0"/>
              </a:spcAft>
              <a:defRPr sz="5250" b="0">
                <a:solidFill>
                  <a:schemeClr val="accent1"/>
                </a:solidFill>
                <a:latin typeface="+mj-lt"/>
              </a:defRPr>
            </a:lvl1pPr>
            <a:lvl2pPr>
              <a:lnSpc>
                <a:spcPts val="1650"/>
              </a:lnSpc>
              <a:spcAft>
                <a:spcPts val="0"/>
              </a:spcAft>
              <a:defRPr sz="1500"/>
            </a:lvl2pPr>
            <a:lvl3pPr>
              <a:lnSpc>
                <a:spcPts val="1650"/>
              </a:lnSpc>
              <a:spcAft>
                <a:spcPts val="0"/>
              </a:spcAft>
              <a:defRPr sz="1500"/>
            </a:lvl3pPr>
            <a:lvl4pPr>
              <a:lnSpc>
                <a:spcPts val="1650"/>
              </a:lnSpc>
              <a:spcAft>
                <a:spcPts val="0"/>
              </a:spcAft>
              <a:defRPr sz="1500"/>
            </a:lvl4pPr>
            <a:lvl5pPr>
              <a:lnSpc>
                <a:spcPts val="1650"/>
              </a:lnSpc>
              <a:spcAft>
                <a:spcPts val="0"/>
              </a:spcAft>
              <a:defRPr sz="1500"/>
            </a:lvl5pPr>
          </a:lstStyle>
          <a:p>
            <a:pPr lvl="0"/>
            <a:r>
              <a:rPr lang="en-US"/>
              <a:t>00</a:t>
            </a:r>
          </a:p>
        </p:txBody>
      </p:sp>
      <p:sp>
        <p:nvSpPr>
          <p:cNvPr id="12" name="Text Placeholder 6">
            <a:extLst>
              <a:ext uri="{FF2B5EF4-FFF2-40B4-BE49-F238E27FC236}">
                <a16:creationId xmlns:a16="http://schemas.microsoft.com/office/drawing/2014/main" id="{85908F09-F8B8-47A6-B73A-362749389EE1}"/>
              </a:ext>
            </a:extLst>
          </p:cNvPr>
          <p:cNvSpPr>
            <a:spLocks noGrp="1"/>
          </p:cNvSpPr>
          <p:nvPr>
            <p:ph type="body" sz="quarter" idx="17" hasCustomPrompt="1"/>
          </p:nvPr>
        </p:nvSpPr>
        <p:spPr>
          <a:xfrm>
            <a:off x="3255213" y="2434821"/>
            <a:ext cx="2637388" cy="621362"/>
          </a:xfrm>
          <a:noFill/>
          <a:ln>
            <a:noFill/>
          </a:ln>
        </p:spPr>
        <p:txBody>
          <a:bodyPr lIns="0" tIns="0" rIns="0" bIns="0" anchor="t"/>
          <a:lstStyle>
            <a:lvl1pPr>
              <a:lnSpc>
                <a:spcPts val="5250"/>
              </a:lnSpc>
              <a:spcAft>
                <a:spcPts val="0"/>
              </a:spcAft>
              <a:defRPr sz="5250" b="0">
                <a:solidFill>
                  <a:schemeClr val="accent1"/>
                </a:solidFill>
                <a:latin typeface="+mj-lt"/>
              </a:defRPr>
            </a:lvl1pPr>
            <a:lvl2pPr>
              <a:lnSpc>
                <a:spcPts val="1650"/>
              </a:lnSpc>
              <a:spcAft>
                <a:spcPts val="0"/>
              </a:spcAft>
              <a:defRPr sz="1500"/>
            </a:lvl2pPr>
            <a:lvl3pPr>
              <a:lnSpc>
                <a:spcPts val="1650"/>
              </a:lnSpc>
              <a:spcAft>
                <a:spcPts val="0"/>
              </a:spcAft>
              <a:defRPr sz="1500"/>
            </a:lvl3pPr>
            <a:lvl4pPr>
              <a:lnSpc>
                <a:spcPts val="1650"/>
              </a:lnSpc>
              <a:spcAft>
                <a:spcPts val="0"/>
              </a:spcAft>
              <a:defRPr sz="1500"/>
            </a:lvl4pPr>
            <a:lvl5pPr>
              <a:lnSpc>
                <a:spcPts val="1650"/>
              </a:lnSpc>
              <a:spcAft>
                <a:spcPts val="0"/>
              </a:spcAft>
              <a:defRPr sz="1500"/>
            </a:lvl5pPr>
          </a:lstStyle>
          <a:p>
            <a:pPr lvl="0"/>
            <a:r>
              <a:rPr lang="en-US"/>
              <a:t>00</a:t>
            </a:r>
          </a:p>
        </p:txBody>
      </p:sp>
      <p:sp>
        <p:nvSpPr>
          <p:cNvPr id="13" name="Text Placeholder 6">
            <a:extLst>
              <a:ext uri="{FF2B5EF4-FFF2-40B4-BE49-F238E27FC236}">
                <a16:creationId xmlns:a16="http://schemas.microsoft.com/office/drawing/2014/main" id="{382ECC87-FB83-4F15-8298-741A78CF8AF7}"/>
              </a:ext>
            </a:extLst>
          </p:cNvPr>
          <p:cNvSpPr>
            <a:spLocks noGrp="1"/>
          </p:cNvSpPr>
          <p:nvPr>
            <p:ph type="body" sz="quarter" idx="18" hasCustomPrompt="1"/>
          </p:nvPr>
        </p:nvSpPr>
        <p:spPr>
          <a:xfrm>
            <a:off x="423863" y="2434821"/>
            <a:ext cx="2637389" cy="621362"/>
          </a:xfrm>
          <a:noFill/>
          <a:ln>
            <a:noFill/>
          </a:ln>
        </p:spPr>
        <p:txBody>
          <a:bodyPr lIns="0" tIns="0" rIns="0" bIns="0" anchor="t"/>
          <a:lstStyle>
            <a:lvl1pPr>
              <a:lnSpc>
                <a:spcPts val="5250"/>
              </a:lnSpc>
              <a:spcAft>
                <a:spcPts val="0"/>
              </a:spcAft>
              <a:defRPr sz="5250" b="0">
                <a:solidFill>
                  <a:schemeClr val="accent1"/>
                </a:solidFill>
                <a:latin typeface="+mj-lt"/>
              </a:defRPr>
            </a:lvl1pPr>
            <a:lvl2pPr>
              <a:lnSpc>
                <a:spcPts val="1650"/>
              </a:lnSpc>
              <a:spcAft>
                <a:spcPts val="0"/>
              </a:spcAft>
              <a:defRPr sz="1500"/>
            </a:lvl2pPr>
            <a:lvl3pPr>
              <a:lnSpc>
                <a:spcPts val="1650"/>
              </a:lnSpc>
              <a:spcAft>
                <a:spcPts val="0"/>
              </a:spcAft>
              <a:defRPr sz="1500"/>
            </a:lvl3pPr>
            <a:lvl4pPr>
              <a:lnSpc>
                <a:spcPts val="1650"/>
              </a:lnSpc>
              <a:spcAft>
                <a:spcPts val="0"/>
              </a:spcAft>
              <a:defRPr sz="1500"/>
            </a:lvl4pPr>
            <a:lvl5pPr>
              <a:lnSpc>
                <a:spcPts val="1650"/>
              </a:lnSpc>
              <a:spcAft>
                <a:spcPts val="0"/>
              </a:spcAft>
              <a:defRPr sz="1500"/>
            </a:lvl5pPr>
          </a:lstStyle>
          <a:p>
            <a:pPr lvl="0"/>
            <a:r>
              <a:rPr lang="en-US"/>
              <a:t>00</a:t>
            </a:r>
          </a:p>
        </p:txBody>
      </p:sp>
      <p:sp>
        <p:nvSpPr>
          <p:cNvPr id="4" name="Picture Placeholder 3">
            <a:extLst>
              <a:ext uri="{FF2B5EF4-FFF2-40B4-BE49-F238E27FC236}">
                <a16:creationId xmlns:a16="http://schemas.microsoft.com/office/drawing/2014/main" id="{D94C2592-75FE-4D4C-80FB-5FC208DA52E9}"/>
              </a:ext>
            </a:extLst>
          </p:cNvPr>
          <p:cNvSpPr>
            <a:spLocks noGrp="1"/>
          </p:cNvSpPr>
          <p:nvPr>
            <p:ph type="pic" sz="quarter" idx="19"/>
          </p:nvPr>
        </p:nvSpPr>
        <p:spPr>
          <a:xfrm>
            <a:off x="423864" y="1583324"/>
            <a:ext cx="792000" cy="704212"/>
          </a:xfrm>
        </p:spPr>
        <p:txBody>
          <a:bodyPr/>
          <a:lstStyle/>
          <a:p>
            <a:r>
              <a:rPr lang="en-US"/>
              <a:t>Click icon to add picture</a:t>
            </a:r>
            <a:endParaRPr lang="en-GB"/>
          </a:p>
        </p:txBody>
      </p:sp>
      <p:sp>
        <p:nvSpPr>
          <p:cNvPr id="14" name="Picture Placeholder 3">
            <a:extLst>
              <a:ext uri="{FF2B5EF4-FFF2-40B4-BE49-F238E27FC236}">
                <a16:creationId xmlns:a16="http://schemas.microsoft.com/office/drawing/2014/main" id="{8B3B0AD3-4728-4C26-A8BB-C2C11D8C35E7}"/>
              </a:ext>
            </a:extLst>
          </p:cNvPr>
          <p:cNvSpPr>
            <a:spLocks noGrp="1"/>
          </p:cNvSpPr>
          <p:nvPr>
            <p:ph type="pic" sz="quarter" idx="20"/>
          </p:nvPr>
        </p:nvSpPr>
        <p:spPr>
          <a:xfrm>
            <a:off x="3255212" y="1582201"/>
            <a:ext cx="792000" cy="704212"/>
          </a:xfrm>
        </p:spPr>
        <p:txBody>
          <a:bodyPr/>
          <a:lstStyle/>
          <a:p>
            <a:r>
              <a:rPr lang="en-US"/>
              <a:t>Click icon to add picture</a:t>
            </a:r>
            <a:endParaRPr lang="en-GB"/>
          </a:p>
        </p:txBody>
      </p:sp>
      <p:sp>
        <p:nvSpPr>
          <p:cNvPr id="15" name="Picture Placeholder 3">
            <a:extLst>
              <a:ext uri="{FF2B5EF4-FFF2-40B4-BE49-F238E27FC236}">
                <a16:creationId xmlns:a16="http://schemas.microsoft.com/office/drawing/2014/main" id="{914E5FF1-E241-4C75-9B9E-74DF24FF69D9}"/>
              </a:ext>
            </a:extLst>
          </p:cNvPr>
          <p:cNvSpPr>
            <a:spLocks noGrp="1"/>
          </p:cNvSpPr>
          <p:nvPr>
            <p:ph type="pic" sz="quarter" idx="21"/>
          </p:nvPr>
        </p:nvSpPr>
        <p:spPr>
          <a:xfrm>
            <a:off x="6082747" y="1582201"/>
            <a:ext cx="792000" cy="704212"/>
          </a:xfrm>
        </p:spPr>
        <p:txBody>
          <a:bodyPr/>
          <a:lstStyle/>
          <a:p>
            <a:r>
              <a:rPr lang="en-US"/>
              <a:t>Click icon to add picture</a:t>
            </a:r>
            <a:endParaRPr lang="en-GB"/>
          </a:p>
        </p:txBody>
      </p:sp>
    </p:spTree>
    <p:extLst>
      <p:ext uri="{BB962C8B-B14F-4D97-AF65-F5344CB8AC3E}">
        <p14:creationId xmlns:p14="http://schemas.microsoft.com/office/powerpoint/2010/main" val="1363611047"/>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amp; Chart 0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27630" y="1473959"/>
            <a:ext cx="4144370" cy="3158764"/>
          </a:xfrm>
        </p:spPr>
        <p:txBody>
          <a:bodyPr/>
          <a:lstStyle>
            <a:lvl1pPr>
              <a:spcBef>
                <a:spcPts val="0"/>
              </a:spcBef>
              <a:spcAft>
                <a:spcPts val="9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4787900" y="1470422"/>
            <a:ext cx="3914775" cy="3162300"/>
          </a:xfrm>
        </p:spPr>
        <p:txBody>
          <a:bodyPr/>
          <a:lstStyle/>
          <a:p>
            <a:r>
              <a:rPr lang="en-US"/>
              <a:t>Click icon to add chart</a:t>
            </a:r>
            <a:endParaRPr lang="en-GB"/>
          </a:p>
        </p:txBody>
      </p:sp>
    </p:spTree>
    <p:extLst>
      <p:ext uri="{BB962C8B-B14F-4D97-AF65-F5344CB8AC3E}">
        <p14:creationId xmlns:p14="http://schemas.microsoft.com/office/powerpoint/2010/main" val="2845282417"/>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amp; Chart 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58306" y="1474201"/>
            <a:ext cx="4144370" cy="315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428401" y="1472804"/>
            <a:ext cx="3914775" cy="3162300"/>
          </a:xfrm>
        </p:spPr>
        <p:txBody>
          <a:bodyPr/>
          <a:lstStyle/>
          <a:p>
            <a:r>
              <a:rPr lang="en-US"/>
              <a:t>Click icon to add chart</a:t>
            </a:r>
            <a:endParaRPr lang="en-GB"/>
          </a:p>
        </p:txBody>
      </p:sp>
    </p:spTree>
    <p:extLst>
      <p:ext uri="{BB962C8B-B14F-4D97-AF65-F5344CB8AC3E}">
        <p14:creationId xmlns:p14="http://schemas.microsoft.com/office/powerpoint/2010/main" val="785202356"/>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mp; Image 01">
    <p:spTree>
      <p:nvGrpSpPr>
        <p:cNvPr id="1" name=""/>
        <p:cNvGrpSpPr/>
        <p:nvPr/>
      </p:nvGrpSpPr>
      <p:grpSpPr>
        <a:xfrm>
          <a:off x="0" y="0"/>
          <a:ext cx="0" cy="0"/>
          <a:chOff x="0" y="0"/>
          <a:chExt cx="0" cy="0"/>
        </a:xfrm>
      </p:grpSpPr>
      <p:sp>
        <p:nvSpPr>
          <p:cNvPr id="2" name="Title 1"/>
          <p:cNvSpPr>
            <a:spLocks noGrp="1"/>
          </p:cNvSpPr>
          <p:nvPr>
            <p:ph type="title"/>
          </p:nvPr>
        </p:nvSpPr>
        <p:spPr>
          <a:xfrm>
            <a:off x="427631" y="378725"/>
            <a:ext cx="4665622" cy="889292"/>
          </a:xfrm>
        </p:spPr>
        <p:txBody>
          <a:bodyPr/>
          <a:lstStyle/>
          <a:p>
            <a:r>
              <a:rPr lang="en-US"/>
              <a:t>Click to edit Master title style</a:t>
            </a:r>
          </a:p>
        </p:txBody>
      </p:sp>
      <p:sp>
        <p:nvSpPr>
          <p:cNvPr id="3" name="Content Placeholder 2"/>
          <p:cNvSpPr>
            <a:spLocks noGrp="1"/>
          </p:cNvSpPr>
          <p:nvPr>
            <p:ph idx="1"/>
          </p:nvPr>
        </p:nvSpPr>
        <p:spPr>
          <a:xfrm>
            <a:off x="427630" y="1473959"/>
            <a:ext cx="4665621" cy="3158764"/>
          </a:xfrm>
        </p:spPr>
        <p:txBody>
          <a:bodyPr/>
          <a:lstStyle>
            <a:lvl1pPr>
              <a:spcBef>
                <a:spcPts val="0"/>
              </a:spcBef>
              <a:spcAft>
                <a:spcPts val="9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4" y="4837366"/>
            <a:ext cx="786386" cy="91440"/>
          </a:xfrm>
          <a:prstGeom prst="rect">
            <a:avLst/>
          </a:prstGeom>
        </p:spPr>
      </p:pic>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5354638" y="0"/>
            <a:ext cx="3789363" cy="5143500"/>
          </a:xfrm>
        </p:spPr>
        <p:txBody>
          <a:bodyPr/>
          <a:lstStyle/>
          <a:p>
            <a:r>
              <a:rPr lang="en-US"/>
              <a:t>Click icon to add picture</a:t>
            </a:r>
            <a:endParaRPr lang="en-GB"/>
          </a:p>
        </p:txBody>
      </p:sp>
    </p:spTree>
    <p:extLst>
      <p:ext uri="{BB962C8B-B14F-4D97-AF65-F5344CB8AC3E}">
        <p14:creationId xmlns:p14="http://schemas.microsoft.com/office/powerpoint/2010/main" val="250799303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631" y="378725"/>
            <a:ext cx="4665622" cy="889292"/>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27630" y="1473959"/>
            <a:ext cx="4665621" cy="3158764"/>
          </a:xfrm>
        </p:spPr>
        <p:txBody>
          <a:bodyPr/>
          <a:lstStyle>
            <a:lvl1pPr>
              <a:spcBef>
                <a:spcPts val="0"/>
              </a:spcBef>
              <a:spcAft>
                <a:spcPts val="900"/>
              </a:spcAft>
              <a:defRPr>
                <a:solidFill>
                  <a:schemeClr val="bg1"/>
                </a:solidFill>
              </a:defRPr>
            </a:lvl1pPr>
            <a:lvl2pPr>
              <a:spcBef>
                <a:spcPts val="0"/>
              </a:spcBef>
              <a:spcAft>
                <a:spcPts val="900"/>
              </a:spcAft>
              <a:defRPr>
                <a:solidFill>
                  <a:schemeClr val="bg1"/>
                </a:solidFill>
              </a:defRPr>
            </a:lvl2pPr>
            <a:lvl3pPr>
              <a:spcBef>
                <a:spcPts val="0"/>
              </a:spcBef>
              <a:spcAft>
                <a:spcPts val="900"/>
              </a:spcAft>
              <a:defRPr>
                <a:solidFill>
                  <a:schemeClr val="bg1"/>
                </a:solidFill>
              </a:defRPr>
            </a:lvl3pPr>
            <a:lvl4pPr>
              <a:spcBef>
                <a:spcPts val="0"/>
              </a:spcBef>
              <a:spcAft>
                <a:spcPts val="900"/>
              </a:spcAft>
              <a:defRPr>
                <a:solidFill>
                  <a:schemeClr val="bg1"/>
                </a:solidFill>
              </a:defRPr>
            </a:lvl4pPr>
            <a:lvl5pPr>
              <a:spcBef>
                <a:spcPts val="0"/>
              </a:spcBef>
              <a:spcAft>
                <a:spcPts val="9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5354638" y="0"/>
            <a:ext cx="3789363" cy="51435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201" y="4838400"/>
            <a:ext cx="784862" cy="91440"/>
          </a:xfrm>
          <a:prstGeom prst="rect">
            <a:avLst/>
          </a:prstGeom>
        </p:spPr>
      </p:pic>
    </p:spTree>
    <p:extLst>
      <p:ext uri="{BB962C8B-B14F-4D97-AF65-F5344CB8AC3E}">
        <p14:creationId xmlns:p14="http://schemas.microsoft.com/office/powerpoint/2010/main" val="27892658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3765" y="782248"/>
            <a:ext cx="6419210" cy="3825031"/>
          </a:xfrm>
        </p:spPr>
        <p:txBody>
          <a:bodyPr/>
          <a:lstStyle>
            <a:lvl1pPr marL="148500" indent="-148500">
              <a:lnSpc>
                <a:spcPts val="3150"/>
              </a:lnSpc>
              <a:spcAft>
                <a:spcPts val="0"/>
              </a:spcAft>
              <a:defRPr sz="3000" b="0" i="1">
                <a:solidFill>
                  <a:schemeClr val="bg1"/>
                </a:solidFill>
              </a:defRPr>
            </a:lvl1pPr>
            <a:lvl2pPr marL="148500" indent="0">
              <a:lnSpc>
                <a:spcPts val="1950"/>
              </a:lnSpc>
              <a:spcAft>
                <a:spcPts val="0"/>
              </a:spcAft>
              <a:defRPr sz="1725">
                <a:solidFill>
                  <a:schemeClr val="bg1"/>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201" y="4838400"/>
            <a:ext cx="784862" cy="91440"/>
          </a:xfrm>
          <a:prstGeom prst="rect">
            <a:avLst/>
          </a:prstGeom>
        </p:spPr>
      </p:pic>
      <p:pic>
        <p:nvPicPr>
          <p:cNvPr id="8" name="Picture 7" descr="Shape&#10;&#10;Description automatically generated">
            <a:extLst>
              <a:ext uri="{FF2B5EF4-FFF2-40B4-BE49-F238E27FC236}">
                <a16:creationId xmlns:a16="http://schemas.microsoft.com/office/drawing/2014/main" id="{246D7AA3-C2BF-4FBC-94B1-46E45017D3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843" y="1"/>
            <a:ext cx="795530" cy="1186436"/>
          </a:xfrm>
          <a:prstGeom prst="rect">
            <a:avLst/>
          </a:prstGeom>
        </p:spPr>
      </p:pic>
    </p:spTree>
    <p:extLst>
      <p:ext uri="{BB962C8B-B14F-4D97-AF65-F5344CB8AC3E}">
        <p14:creationId xmlns:p14="http://schemas.microsoft.com/office/powerpoint/2010/main" val="338732730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4"/>
          <p:cNvSpPr>
            <a:spLocks noGrp="1"/>
          </p:cNvSpPr>
          <p:nvPr>
            <p:ph type="sldNum" sz="quarter" idx="4"/>
          </p:nvPr>
        </p:nvSpPr>
        <p:spPr>
          <a:xfrm>
            <a:off x="7840705" y="4554421"/>
            <a:ext cx="814766" cy="328246"/>
          </a:xfrm>
          <a:prstGeom prst="rect">
            <a:avLst/>
          </a:prstGeom>
        </p:spPr>
        <p:txBody>
          <a:bodyPr vert="horz" lIns="91440" tIns="45720" rIns="91440" bIns="45720" rtlCol="0" anchor="t" anchorCtr="0"/>
          <a:lstStyle>
            <a:lvl1pPr algn="r">
              <a:defRPr sz="1000" b="0">
                <a:solidFill>
                  <a:schemeClr val="tx1"/>
                </a:solidFill>
              </a:defRPr>
            </a:lvl1pPr>
          </a:lstStyle>
          <a:p>
            <a:fld id="{C798A6DB-7B00-46DB-9780-DD62CD61A33E}" type="slidenum">
              <a:rPr lang="en-GB" smtClean="0"/>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mp; Full Image 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9144000" cy="5143500"/>
          </a:xfrm>
        </p:spPr>
        <p:txBody>
          <a:bodyPr/>
          <a:lstStyle/>
          <a:p>
            <a:r>
              <a:rPr lang="en-US"/>
              <a:t>Click icon to add picture</a:t>
            </a:r>
            <a:endParaRPr lang="en-GB"/>
          </a:p>
        </p:txBody>
      </p:sp>
      <p:sp>
        <p:nvSpPr>
          <p:cNvPr id="2" name="Title 1"/>
          <p:cNvSpPr>
            <a:spLocks noGrp="1"/>
          </p:cNvSpPr>
          <p:nvPr>
            <p:ph type="title"/>
          </p:nvPr>
        </p:nvSpPr>
        <p:spPr>
          <a:xfrm>
            <a:off x="427631" y="378725"/>
            <a:ext cx="4665622" cy="889292"/>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27630" y="1473959"/>
            <a:ext cx="4665621" cy="3158764"/>
          </a:xfrm>
        </p:spPr>
        <p:txBody>
          <a:bodyPr/>
          <a:lstStyle>
            <a:lvl1pPr>
              <a:spcBef>
                <a:spcPts val="0"/>
              </a:spcBef>
              <a:spcAft>
                <a:spcPts val="900"/>
              </a:spcAft>
              <a:defRPr>
                <a:solidFill>
                  <a:schemeClr val="bg1"/>
                </a:solidFill>
              </a:defRPr>
            </a:lvl1pPr>
            <a:lvl2pPr>
              <a:spcBef>
                <a:spcPts val="0"/>
              </a:spcBef>
              <a:spcAft>
                <a:spcPts val="900"/>
              </a:spcAft>
              <a:defRPr>
                <a:solidFill>
                  <a:schemeClr val="bg1"/>
                </a:solidFill>
              </a:defRPr>
            </a:lvl2pPr>
            <a:lvl3pPr>
              <a:spcBef>
                <a:spcPts val="0"/>
              </a:spcBef>
              <a:spcAft>
                <a:spcPts val="900"/>
              </a:spcAft>
              <a:defRPr>
                <a:solidFill>
                  <a:schemeClr val="bg1"/>
                </a:solidFill>
              </a:defRPr>
            </a:lvl3pPr>
            <a:lvl4pPr>
              <a:spcBef>
                <a:spcPts val="0"/>
              </a:spcBef>
              <a:spcAft>
                <a:spcPts val="900"/>
              </a:spcAft>
              <a:defRPr>
                <a:solidFill>
                  <a:schemeClr val="bg1"/>
                </a:solidFill>
              </a:defRPr>
            </a:lvl4pPr>
            <a:lvl5pPr>
              <a:spcBef>
                <a:spcPts val="0"/>
              </a:spcBef>
              <a:spcAft>
                <a:spcPts val="9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Anchor: What do you need to know about your pension?</a:t>
            </a:r>
            <a:endParaRPr lang="en-GB">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201" y="4838400"/>
            <a:ext cx="784862" cy="91440"/>
          </a:xfrm>
          <a:prstGeom prst="rect">
            <a:avLst/>
          </a:prstGeom>
        </p:spPr>
      </p:pic>
    </p:spTree>
    <p:extLst>
      <p:ext uri="{BB962C8B-B14F-4D97-AF65-F5344CB8AC3E}">
        <p14:creationId xmlns:p14="http://schemas.microsoft.com/office/powerpoint/2010/main" val="403464189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amp; Full Image 0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9144000" cy="5143500"/>
          </a:xfrm>
        </p:spPr>
        <p:txBody>
          <a:bodyPr lIns="0"/>
          <a:lstStyle/>
          <a:p>
            <a:r>
              <a:rPr lang="en-US"/>
              <a:t>Click icon to add picture</a:t>
            </a:r>
            <a:endParaRPr lang="en-GB"/>
          </a:p>
        </p:txBody>
      </p:sp>
      <p:sp>
        <p:nvSpPr>
          <p:cNvPr id="3" name="Content Placeholder 2"/>
          <p:cNvSpPr>
            <a:spLocks noGrp="1"/>
          </p:cNvSpPr>
          <p:nvPr>
            <p:ph idx="1" hasCustomPrompt="1"/>
          </p:nvPr>
        </p:nvSpPr>
        <p:spPr>
          <a:xfrm>
            <a:off x="427631" y="331393"/>
            <a:ext cx="4745788" cy="3783407"/>
          </a:xfrm>
          <a:solidFill>
            <a:schemeClr val="accent1"/>
          </a:solidFill>
        </p:spPr>
        <p:txBody>
          <a:bodyPr lIns="432000" tIns="450000"/>
          <a:lstStyle>
            <a:lvl1pPr>
              <a:lnSpc>
                <a:spcPts val="3150"/>
              </a:lnSpc>
              <a:spcAft>
                <a:spcPts val="2025"/>
              </a:spcAft>
              <a:defRPr sz="3000">
                <a:solidFill>
                  <a:schemeClr val="bg1"/>
                </a:solidFill>
              </a:defRPr>
            </a:lvl1pPr>
            <a:lvl2pPr>
              <a:defRPr b="1">
                <a:solidFill>
                  <a:schemeClr val="bg1"/>
                </a:solidFill>
                <a:latin typeface="+mj-lt"/>
              </a:defRPr>
            </a:lvl2pPr>
            <a:lvl3pPr marL="0" indent="0">
              <a:buNone/>
              <a:defRPr>
                <a:solidFill>
                  <a:schemeClr val="bg1"/>
                </a:solidFill>
              </a:defRPr>
            </a:lvl3pPr>
            <a:lvl4pPr marL="229500">
              <a:defRPr>
                <a:solidFill>
                  <a:schemeClr val="bg1"/>
                </a:solidFill>
              </a:defRPr>
            </a:lvl4pPr>
            <a:lvl5pPr marL="445500">
              <a:defRPr>
                <a:solidFill>
                  <a:schemeClr val="bg1"/>
                </a:solidFill>
              </a:defRPr>
            </a:lvl5pPr>
          </a:lstStyle>
          <a:p>
            <a:pPr lvl="0"/>
            <a:r>
              <a:rPr lang="en-US" err="1"/>
              <a:t>PClick</a:t>
            </a:r>
            <a:r>
              <a:rPr lang="en-US"/>
              <a: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Anchor: What do you need to know about your pension?</a:t>
            </a:r>
            <a:endParaRPr lang="en-GB">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201" y="4838400"/>
            <a:ext cx="784862" cy="91440"/>
          </a:xfrm>
          <a:prstGeom prst="rect">
            <a:avLst/>
          </a:prstGeom>
        </p:spPr>
      </p:pic>
    </p:spTree>
    <p:extLst>
      <p:ext uri="{BB962C8B-B14F-4D97-AF65-F5344CB8AC3E}">
        <p14:creationId xmlns:p14="http://schemas.microsoft.com/office/powerpoint/2010/main" val="133747009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Blue CoBrande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3757527"/>
            <a:ext cx="9144000" cy="1385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 name="Title 1"/>
          <p:cNvSpPr>
            <a:spLocks noGrp="1"/>
          </p:cNvSpPr>
          <p:nvPr>
            <p:ph type="ctrTitle"/>
          </p:nvPr>
        </p:nvSpPr>
        <p:spPr>
          <a:xfrm>
            <a:off x="585901" y="1200153"/>
            <a:ext cx="8235125" cy="1459561"/>
          </a:xfrm>
        </p:spPr>
        <p:txBody>
          <a:bodyPr anchor="t"/>
          <a:lstStyle>
            <a:lvl1pPr indent="222750" algn="l">
              <a:lnSpc>
                <a:spcPts val="3600"/>
              </a:lnSpc>
              <a:defRPr sz="360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585901" y="3026415"/>
            <a:ext cx="4627659" cy="670943"/>
          </a:xfrm>
        </p:spPr>
        <p:txBody>
          <a:bodyPr anchor="t"/>
          <a:lstStyle>
            <a:lvl1pPr marL="0" indent="0" algn="l">
              <a:lnSpc>
                <a:spcPts val="1463"/>
              </a:lnSpc>
              <a:spcBef>
                <a:spcPts val="0"/>
              </a:spcBef>
              <a:spcAft>
                <a:spcPts val="0"/>
              </a:spcAft>
              <a:buNone/>
              <a:defRPr sz="1294" b="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a:p>
        </p:txBody>
      </p:sp>
      <p:pic>
        <p:nvPicPr>
          <p:cNvPr id="10" name="Picture 9" descr="A picture containing text, tableware, dishware&#10;&#10;Description automatically generated">
            <a:extLst>
              <a:ext uri="{FF2B5EF4-FFF2-40B4-BE49-F238E27FC236}">
                <a16:creationId xmlns:a16="http://schemas.microsoft.com/office/drawing/2014/main" id="{F9B34BE6-9337-46CF-9B4D-AAB21B72D7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1485" y="4185465"/>
            <a:ext cx="1244700" cy="63682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DCA124EB-B243-4B3F-9D95-FA64706B67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06015" y="4185463"/>
            <a:ext cx="1215011" cy="564644"/>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EBA348F5-B9DF-41D9-A8E3-C159566EFC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9665" y="-1"/>
            <a:ext cx="599400" cy="1731170"/>
          </a:xfrm>
          <a:prstGeom prst="rect">
            <a:avLst/>
          </a:prstGeom>
        </p:spPr>
      </p:pic>
      <p:sp>
        <p:nvSpPr>
          <p:cNvPr id="11" name="Text Placeholder 8">
            <a:extLst>
              <a:ext uri="{FF2B5EF4-FFF2-40B4-BE49-F238E27FC236}">
                <a16:creationId xmlns:a16="http://schemas.microsoft.com/office/drawing/2014/main" id="{BA36C335-C11D-4559-8A42-3F8BC98D91AB}"/>
              </a:ext>
            </a:extLst>
          </p:cNvPr>
          <p:cNvSpPr>
            <a:spLocks noGrp="1"/>
          </p:cNvSpPr>
          <p:nvPr>
            <p:ph type="body" sz="quarter" idx="11" hasCustomPrompt="1"/>
          </p:nvPr>
        </p:nvSpPr>
        <p:spPr>
          <a:xfrm>
            <a:off x="6806045" y="3027666"/>
            <a:ext cx="2036934" cy="280304"/>
          </a:xfrm>
        </p:spPr>
        <p:txBody>
          <a:bodyPr/>
          <a:lstStyle>
            <a:lvl1pPr>
              <a:lnSpc>
                <a:spcPts val="1463"/>
              </a:lnSpc>
              <a:spcBef>
                <a:spcPts val="0"/>
              </a:spcBef>
              <a:spcAft>
                <a:spcPts val="0"/>
              </a:spcAft>
              <a:defRPr sz="1294" b="1">
                <a:solidFill>
                  <a:schemeClr val="bg1"/>
                </a:solidFill>
              </a:defRPr>
            </a:lvl1pPr>
          </a:lstStyle>
          <a:p>
            <a:pPr lvl="0"/>
            <a:r>
              <a:rPr lang="en-US"/>
              <a:t>Add text </a:t>
            </a:r>
          </a:p>
        </p:txBody>
      </p:sp>
      <p:sp>
        <p:nvSpPr>
          <p:cNvPr id="12" name="Date Placeholder 3">
            <a:extLst>
              <a:ext uri="{FF2B5EF4-FFF2-40B4-BE49-F238E27FC236}">
                <a16:creationId xmlns:a16="http://schemas.microsoft.com/office/drawing/2014/main" id="{444272BA-1C8D-4F45-9255-1025B4131C35}"/>
              </a:ext>
            </a:extLst>
          </p:cNvPr>
          <p:cNvSpPr>
            <a:spLocks noGrp="1"/>
          </p:cNvSpPr>
          <p:nvPr>
            <p:ph type="dt" sz="half" idx="2"/>
          </p:nvPr>
        </p:nvSpPr>
        <p:spPr>
          <a:xfrm>
            <a:off x="6806045" y="3294804"/>
            <a:ext cx="2036934" cy="273844"/>
          </a:xfrm>
          <a:prstGeom prst="rect">
            <a:avLst/>
          </a:prstGeom>
        </p:spPr>
        <p:txBody>
          <a:bodyPr vert="horz" lIns="0" tIns="0" rIns="0" bIns="0" rtlCol="0" anchor="ctr"/>
          <a:lstStyle>
            <a:lvl1pPr algn="l">
              <a:lnSpc>
                <a:spcPts val="1463"/>
              </a:lnSpc>
              <a:defRPr sz="1294">
                <a:solidFill>
                  <a:schemeClr val="bg1"/>
                </a:solidFill>
                <a:latin typeface="+mj-lt"/>
              </a:defRPr>
            </a:lvl1pPr>
          </a:lstStyle>
          <a:p>
            <a:endParaRPr lang="en-GB"/>
          </a:p>
        </p:txBody>
      </p:sp>
    </p:spTree>
    <p:extLst>
      <p:ext uri="{BB962C8B-B14F-4D97-AF65-F5344CB8AC3E}">
        <p14:creationId xmlns:p14="http://schemas.microsoft.com/office/powerpoint/2010/main" val="24738111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Image Title - CoBranded">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C0B4D82-07B6-41D6-A0C6-66D8DEA743AD}"/>
              </a:ext>
            </a:extLst>
          </p:cNvPr>
          <p:cNvSpPr>
            <a:spLocks noGrp="1"/>
          </p:cNvSpPr>
          <p:nvPr>
            <p:ph type="pic" sz="quarter" idx="11"/>
          </p:nvPr>
        </p:nvSpPr>
        <p:spPr>
          <a:xfrm>
            <a:off x="1" y="0"/>
            <a:ext cx="9146894" cy="51435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434051 h 6858000"/>
              <a:gd name="connsiteX5" fmla="*/ 0 w 9144000"/>
              <a:gd name="connsiteY5"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2894 w 9146894"/>
              <a:gd name="connsiteY5" fmla="*/ 434051 h 6858000"/>
              <a:gd name="connsiteX6" fmla="*/ 2894 w 9146894"/>
              <a:gd name="connsiteY6" fmla="*/ 0 h 6858000"/>
              <a:gd name="connsiteX0" fmla="*/ 5850 w 9149850"/>
              <a:gd name="connsiteY0" fmla="*/ 0 h 6858000"/>
              <a:gd name="connsiteX1" fmla="*/ 9149850 w 9149850"/>
              <a:gd name="connsiteY1" fmla="*/ 0 h 6858000"/>
              <a:gd name="connsiteX2" fmla="*/ 9149850 w 9149850"/>
              <a:gd name="connsiteY2" fmla="*/ 6858000 h 6858000"/>
              <a:gd name="connsiteX3" fmla="*/ 5850 w 9149850"/>
              <a:gd name="connsiteY3" fmla="*/ 6858000 h 6858000"/>
              <a:gd name="connsiteX4" fmla="*/ 2956 w 9149850"/>
              <a:gd name="connsiteY4" fmla="*/ 6421056 h 6858000"/>
              <a:gd name="connsiteX5" fmla="*/ 63 w 9149850"/>
              <a:gd name="connsiteY5" fmla="*/ 3944073 h 6858000"/>
              <a:gd name="connsiteX6" fmla="*/ 5850 w 9149850"/>
              <a:gd name="connsiteY6" fmla="*/ 434051 h 6858000"/>
              <a:gd name="connsiteX7" fmla="*/ 5850 w 9149850"/>
              <a:gd name="connsiteY7" fmla="*/ 0 h 6858000"/>
              <a:gd name="connsiteX0" fmla="*/ 2895 w 9146895"/>
              <a:gd name="connsiteY0" fmla="*/ 0 h 6858000"/>
              <a:gd name="connsiteX1" fmla="*/ 9146895 w 9146895"/>
              <a:gd name="connsiteY1" fmla="*/ 0 h 6858000"/>
              <a:gd name="connsiteX2" fmla="*/ 9146895 w 9146895"/>
              <a:gd name="connsiteY2" fmla="*/ 6858000 h 6858000"/>
              <a:gd name="connsiteX3" fmla="*/ 2895 w 9146895"/>
              <a:gd name="connsiteY3" fmla="*/ 6858000 h 6858000"/>
              <a:gd name="connsiteX4" fmla="*/ 1 w 9146895"/>
              <a:gd name="connsiteY4" fmla="*/ 6421056 h 6858000"/>
              <a:gd name="connsiteX5" fmla="*/ 5182567 w 9146895"/>
              <a:gd name="connsiteY5" fmla="*/ 6412375 h 6858000"/>
              <a:gd name="connsiteX6" fmla="*/ 2895 w 9146895"/>
              <a:gd name="connsiteY6" fmla="*/ 434051 h 6858000"/>
              <a:gd name="connsiteX7" fmla="*/ 2895 w 9146895"/>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8788 h 6866788"/>
              <a:gd name="connsiteX1" fmla="*/ 9146894 w 9146894"/>
              <a:gd name="connsiteY1" fmla="*/ 8788 h 6866788"/>
              <a:gd name="connsiteX2" fmla="*/ 9146894 w 9146894"/>
              <a:gd name="connsiteY2" fmla="*/ 6866788 h 6866788"/>
              <a:gd name="connsiteX3" fmla="*/ 2894 w 9146894"/>
              <a:gd name="connsiteY3" fmla="*/ 6866788 h 6866788"/>
              <a:gd name="connsiteX4" fmla="*/ 0 w 9146894"/>
              <a:gd name="connsiteY4" fmla="*/ 6429844 h 6866788"/>
              <a:gd name="connsiteX5" fmla="*/ 5188353 w 9146894"/>
              <a:gd name="connsiteY5" fmla="*/ 6432738 h 6866788"/>
              <a:gd name="connsiteX6" fmla="*/ 5191245 w 9146894"/>
              <a:gd name="connsiteY6" fmla="*/ 442839 h 6866788"/>
              <a:gd name="connsiteX7" fmla="*/ 2894 w 9146894"/>
              <a:gd name="connsiteY7" fmla="*/ 442839 h 6866788"/>
              <a:gd name="connsiteX8" fmla="*/ 2894 w 9146894"/>
              <a:gd name="connsiteY8" fmla="*/ 8788 h 6866788"/>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23817 h 6858000"/>
              <a:gd name="connsiteX6" fmla="*/ 5188353 w 9146894"/>
              <a:gd name="connsiteY6" fmla="*/ 6423950 h 6858000"/>
              <a:gd name="connsiteX7" fmla="*/ 5191245 w 9146894"/>
              <a:gd name="connsiteY7" fmla="*/ 434051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5191245 w 9146894"/>
              <a:gd name="connsiteY7" fmla="*/ 434051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5191245 w 9146894"/>
              <a:gd name="connsiteY7" fmla="*/ 434051 h 6858000"/>
              <a:gd name="connsiteX8" fmla="*/ 4493941 w 9146894"/>
              <a:gd name="connsiteY8" fmla="*/ 423746 h 6858000"/>
              <a:gd name="connsiteX9" fmla="*/ 2894 w 9146894"/>
              <a:gd name="connsiteY9" fmla="*/ 434051 h 6858000"/>
              <a:gd name="connsiteX10" fmla="*/ 2894 w 9146894"/>
              <a:gd name="connsiteY10"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4493941 w 9146894"/>
              <a:gd name="connsiteY7" fmla="*/ 423746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5229922 w 9146894"/>
              <a:gd name="connsiteY7" fmla="*/ 6393366 h 6858000"/>
              <a:gd name="connsiteX8" fmla="*/ 4493941 w 9146894"/>
              <a:gd name="connsiteY8" fmla="*/ 423746 h 6858000"/>
              <a:gd name="connsiteX9" fmla="*/ 2894 w 9146894"/>
              <a:gd name="connsiteY9" fmla="*/ 434051 h 6858000"/>
              <a:gd name="connsiteX10" fmla="*/ 2894 w 9146894"/>
              <a:gd name="connsiteY10"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4493941 w 9146894"/>
              <a:gd name="connsiteY7" fmla="*/ 423746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4493941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4505092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4499517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494414 w 9146894"/>
              <a:gd name="connsiteY5" fmla="*/ 6408949 h 6858000"/>
              <a:gd name="connsiteX6" fmla="*/ 4499517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494414 w 9146894"/>
              <a:gd name="connsiteY5" fmla="*/ 6408949 h 6858000"/>
              <a:gd name="connsiteX6" fmla="*/ 4499517 w 9146894"/>
              <a:gd name="connsiteY6" fmla="*/ 423746 h 6858000"/>
              <a:gd name="connsiteX7" fmla="*/ 2894 w 9146894"/>
              <a:gd name="connsiteY7" fmla="*/ 434051 h 6858000"/>
              <a:gd name="connsiteX8" fmla="*/ 2894 w 9146894"/>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6894" h="6858000">
                <a:moveTo>
                  <a:pt x="2894" y="0"/>
                </a:moveTo>
                <a:lnTo>
                  <a:pt x="9146894" y="0"/>
                </a:lnTo>
                <a:lnTo>
                  <a:pt x="9146894" y="6858000"/>
                </a:lnTo>
                <a:lnTo>
                  <a:pt x="2894" y="6858000"/>
                </a:lnTo>
                <a:cubicBezTo>
                  <a:pt x="1929" y="6712352"/>
                  <a:pt x="965" y="6566704"/>
                  <a:pt x="0" y="6421056"/>
                </a:cubicBezTo>
                <a:lnTo>
                  <a:pt x="4494414" y="6408949"/>
                </a:lnTo>
                <a:cubicBezTo>
                  <a:pt x="4501690" y="4399012"/>
                  <a:pt x="4503392" y="2418814"/>
                  <a:pt x="4499517" y="423746"/>
                </a:cubicBezTo>
                <a:lnTo>
                  <a:pt x="2894" y="434051"/>
                </a:lnTo>
                <a:lnTo>
                  <a:pt x="2894" y="0"/>
                </a:lnTo>
                <a:close/>
              </a:path>
            </a:pathLst>
          </a:custGeom>
        </p:spPr>
        <p:txBody>
          <a:bodyPr/>
          <a:lstStyle/>
          <a:p>
            <a:r>
              <a:rPr lang="en-GB"/>
              <a:t>Click icon to add picture</a:t>
            </a:r>
          </a:p>
        </p:txBody>
      </p:sp>
      <p:sp>
        <p:nvSpPr>
          <p:cNvPr id="16" name="Rectangle 15">
            <a:extLst>
              <a:ext uri="{FF2B5EF4-FFF2-40B4-BE49-F238E27FC236}">
                <a16:creationId xmlns:a16="http://schemas.microsoft.com/office/drawing/2014/main" id="{F269A300-BD34-4A6E-956A-1035D465A78D}"/>
              </a:ext>
            </a:extLst>
          </p:cNvPr>
          <p:cNvSpPr/>
          <p:nvPr userDrawn="1"/>
        </p:nvSpPr>
        <p:spPr>
          <a:xfrm>
            <a:off x="2" y="323042"/>
            <a:ext cx="4510667" cy="4497417"/>
          </a:xfrm>
          <a:custGeom>
            <a:avLst/>
            <a:gdLst>
              <a:gd name="connsiteX0" fmla="*/ 0 w 6920753"/>
              <a:gd name="connsiteY0" fmla="*/ 0 h 5996556"/>
              <a:gd name="connsiteX1" fmla="*/ 6920753 w 6920753"/>
              <a:gd name="connsiteY1" fmla="*/ 0 h 5996556"/>
              <a:gd name="connsiteX2" fmla="*/ 6920753 w 6920753"/>
              <a:gd name="connsiteY2" fmla="*/ 5996556 h 5996556"/>
              <a:gd name="connsiteX3" fmla="*/ 0 w 6920753"/>
              <a:gd name="connsiteY3" fmla="*/ 5996556 h 5996556"/>
              <a:gd name="connsiteX4" fmla="*/ 0 w 6920753"/>
              <a:gd name="connsiteY4" fmla="*/ 0 h 5996556"/>
              <a:gd name="connsiteX0" fmla="*/ 0 w 6920753"/>
              <a:gd name="connsiteY0" fmla="*/ 0 h 5996556"/>
              <a:gd name="connsiteX1" fmla="*/ 6005326 w 6920753"/>
              <a:gd name="connsiteY1" fmla="*/ 322 h 5996556"/>
              <a:gd name="connsiteX2" fmla="*/ 6920753 w 6920753"/>
              <a:gd name="connsiteY2" fmla="*/ 0 h 5996556"/>
              <a:gd name="connsiteX3" fmla="*/ 6920753 w 6920753"/>
              <a:gd name="connsiteY3" fmla="*/ 5996556 h 5996556"/>
              <a:gd name="connsiteX4" fmla="*/ 0 w 6920753"/>
              <a:gd name="connsiteY4" fmla="*/ 5996556 h 5996556"/>
              <a:gd name="connsiteX5" fmla="*/ 0 w 6920753"/>
              <a:gd name="connsiteY5" fmla="*/ 0 h 599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0753" h="5996556">
                <a:moveTo>
                  <a:pt x="0" y="0"/>
                </a:moveTo>
                <a:lnTo>
                  <a:pt x="6005326" y="322"/>
                </a:lnTo>
                <a:lnTo>
                  <a:pt x="6920753" y="0"/>
                </a:lnTo>
                <a:lnTo>
                  <a:pt x="6920753" y="5996556"/>
                </a:lnTo>
                <a:lnTo>
                  <a:pt x="0" y="599655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 name="Title 1"/>
          <p:cNvSpPr>
            <a:spLocks noGrp="1"/>
          </p:cNvSpPr>
          <p:nvPr>
            <p:ph type="ctrTitle"/>
          </p:nvPr>
        </p:nvSpPr>
        <p:spPr>
          <a:xfrm>
            <a:off x="324001" y="806825"/>
            <a:ext cx="4038698" cy="1185021"/>
          </a:xfrm>
        </p:spPr>
        <p:txBody>
          <a:bodyPr anchor="t"/>
          <a:lstStyle>
            <a:lvl1pPr indent="0" algn="l">
              <a:lnSpc>
                <a:spcPts val="3263"/>
              </a:lnSpc>
              <a:defRPr sz="3263">
                <a:solidFill>
                  <a:schemeClr val="accent1"/>
                </a:solidFill>
              </a:defRPr>
            </a:lvl1pPr>
          </a:lstStyle>
          <a:p>
            <a:r>
              <a:rPr lang="en-GB"/>
              <a:t>Click to edit Master title style</a:t>
            </a:r>
            <a:endParaRPr lang="en-US"/>
          </a:p>
        </p:txBody>
      </p:sp>
      <p:sp>
        <p:nvSpPr>
          <p:cNvPr id="3" name="Subtitle 2"/>
          <p:cNvSpPr>
            <a:spLocks noGrp="1"/>
          </p:cNvSpPr>
          <p:nvPr>
            <p:ph type="subTitle" idx="1"/>
          </p:nvPr>
        </p:nvSpPr>
        <p:spPr>
          <a:xfrm>
            <a:off x="324001" y="2269194"/>
            <a:ext cx="4038698" cy="637315"/>
          </a:xfrm>
        </p:spPr>
        <p:txBody>
          <a:bodyPr anchor="t"/>
          <a:lstStyle>
            <a:lvl1pPr marL="0" indent="0" algn="l">
              <a:lnSpc>
                <a:spcPts val="1463"/>
              </a:lnSpc>
              <a:spcBef>
                <a:spcPts val="0"/>
              </a:spcBef>
              <a:spcAft>
                <a:spcPts val="0"/>
              </a:spcAft>
              <a:buNone/>
              <a:defRPr sz="1294" b="0">
                <a:solidFill>
                  <a:schemeClr val="accent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a:p>
        </p:txBody>
      </p:sp>
      <p:pic>
        <p:nvPicPr>
          <p:cNvPr id="10" name="Picture 9" descr="A picture containing text, tableware, dishware&#10;&#10;Description automatically generated">
            <a:extLst>
              <a:ext uri="{FF2B5EF4-FFF2-40B4-BE49-F238E27FC236}">
                <a16:creationId xmlns:a16="http://schemas.microsoft.com/office/drawing/2014/main" id="{17FF99E1-D016-4247-BB0C-D5842A7EFB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257" y="4045391"/>
            <a:ext cx="1244700" cy="636823"/>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F03CA21A-9EA6-4C3A-87BC-74D2E856AA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2491" y="4075048"/>
            <a:ext cx="1159572" cy="538880"/>
          </a:xfrm>
          <a:prstGeom prst="rect">
            <a:avLst/>
          </a:prstGeom>
        </p:spPr>
      </p:pic>
      <p:sp>
        <p:nvSpPr>
          <p:cNvPr id="12" name="Text Placeholder 8">
            <a:extLst>
              <a:ext uri="{FF2B5EF4-FFF2-40B4-BE49-F238E27FC236}">
                <a16:creationId xmlns:a16="http://schemas.microsoft.com/office/drawing/2014/main" id="{DD432023-E5A8-4853-8D18-80D0FEF912F0}"/>
              </a:ext>
            </a:extLst>
          </p:cNvPr>
          <p:cNvSpPr>
            <a:spLocks noGrp="1"/>
          </p:cNvSpPr>
          <p:nvPr>
            <p:ph type="body" sz="quarter" idx="12" hasCustomPrompt="1"/>
          </p:nvPr>
        </p:nvSpPr>
        <p:spPr>
          <a:xfrm>
            <a:off x="324000" y="2965077"/>
            <a:ext cx="2036934" cy="280304"/>
          </a:xfrm>
        </p:spPr>
        <p:txBody>
          <a:bodyPr/>
          <a:lstStyle>
            <a:lvl1pPr>
              <a:lnSpc>
                <a:spcPts val="1463"/>
              </a:lnSpc>
              <a:spcBef>
                <a:spcPts val="0"/>
              </a:spcBef>
              <a:spcAft>
                <a:spcPts val="0"/>
              </a:spcAft>
              <a:defRPr sz="1294" b="1">
                <a:solidFill>
                  <a:schemeClr val="accent1"/>
                </a:solidFill>
              </a:defRPr>
            </a:lvl1pPr>
          </a:lstStyle>
          <a:p>
            <a:pPr lvl="0"/>
            <a:r>
              <a:rPr lang="en-US"/>
              <a:t>Add text </a:t>
            </a:r>
          </a:p>
        </p:txBody>
      </p:sp>
      <p:sp>
        <p:nvSpPr>
          <p:cNvPr id="13" name="Date Placeholder 3">
            <a:extLst>
              <a:ext uri="{FF2B5EF4-FFF2-40B4-BE49-F238E27FC236}">
                <a16:creationId xmlns:a16="http://schemas.microsoft.com/office/drawing/2014/main" id="{3A344B38-51C1-4979-B9B8-49144E47DA79}"/>
              </a:ext>
            </a:extLst>
          </p:cNvPr>
          <p:cNvSpPr>
            <a:spLocks noGrp="1"/>
          </p:cNvSpPr>
          <p:nvPr>
            <p:ph type="dt" sz="half" idx="2"/>
          </p:nvPr>
        </p:nvSpPr>
        <p:spPr>
          <a:xfrm>
            <a:off x="324000" y="3232215"/>
            <a:ext cx="2036934" cy="273844"/>
          </a:xfrm>
          <a:prstGeom prst="rect">
            <a:avLst/>
          </a:prstGeom>
        </p:spPr>
        <p:txBody>
          <a:bodyPr vert="horz" lIns="0" tIns="0" rIns="0" bIns="0" rtlCol="0" anchor="ctr"/>
          <a:lstStyle>
            <a:lvl1pPr algn="l">
              <a:lnSpc>
                <a:spcPts val="1463"/>
              </a:lnSpc>
              <a:defRPr sz="1294">
                <a:solidFill>
                  <a:schemeClr val="accent1"/>
                </a:solidFill>
                <a:latin typeface="+mj-lt"/>
              </a:defRPr>
            </a:lvl1pPr>
          </a:lstStyle>
          <a:p>
            <a:endParaRPr lang="en-GB"/>
          </a:p>
        </p:txBody>
      </p:sp>
    </p:spTree>
    <p:extLst>
      <p:ext uri="{BB962C8B-B14F-4D97-AF65-F5344CB8AC3E}">
        <p14:creationId xmlns:p14="http://schemas.microsoft.com/office/powerpoint/2010/main" val="13012976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 White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3757527"/>
            <a:ext cx="9144000" cy="1385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 name="Title 1"/>
          <p:cNvSpPr>
            <a:spLocks noGrp="1"/>
          </p:cNvSpPr>
          <p:nvPr>
            <p:ph type="ctrTitle"/>
          </p:nvPr>
        </p:nvSpPr>
        <p:spPr>
          <a:xfrm>
            <a:off x="585900" y="1200153"/>
            <a:ext cx="7678972" cy="1459561"/>
          </a:xfrm>
        </p:spPr>
        <p:txBody>
          <a:bodyPr anchor="t"/>
          <a:lstStyle>
            <a:lvl1pPr indent="222750" algn="l">
              <a:lnSpc>
                <a:spcPts val="3600"/>
              </a:lnSpc>
              <a:defRPr sz="3600">
                <a:solidFill>
                  <a:schemeClr val="accent1"/>
                </a:solidFill>
              </a:defRPr>
            </a:lvl1pPr>
          </a:lstStyle>
          <a:p>
            <a:r>
              <a:rPr lang="en-GB"/>
              <a:t>Click to edit Master title style</a:t>
            </a:r>
            <a:endParaRPr lang="en-US"/>
          </a:p>
        </p:txBody>
      </p:sp>
      <p:sp>
        <p:nvSpPr>
          <p:cNvPr id="3" name="Subtitle 2"/>
          <p:cNvSpPr>
            <a:spLocks noGrp="1"/>
          </p:cNvSpPr>
          <p:nvPr>
            <p:ph type="subTitle" idx="1"/>
          </p:nvPr>
        </p:nvSpPr>
        <p:spPr>
          <a:xfrm>
            <a:off x="585901" y="3026415"/>
            <a:ext cx="4627659" cy="670943"/>
          </a:xfrm>
        </p:spPr>
        <p:txBody>
          <a:bodyPr anchor="t"/>
          <a:lstStyle>
            <a:lvl1pPr marL="0" indent="0" algn="l">
              <a:lnSpc>
                <a:spcPts val="1463"/>
              </a:lnSpc>
              <a:spcBef>
                <a:spcPts val="0"/>
              </a:spcBef>
              <a:spcAft>
                <a:spcPts val="0"/>
              </a:spcAft>
              <a:buNone/>
              <a:defRPr sz="1294" b="0">
                <a:solidFill>
                  <a:schemeClr val="accent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a:p>
        </p:txBody>
      </p:sp>
      <p:pic>
        <p:nvPicPr>
          <p:cNvPr id="5" name="Picture 4" descr="A black and white logo&#10;&#10;Description automatically generated with low confidence">
            <a:extLst>
              <a:ext uri="{FF2B5EF4-FFF2-40B4-BE49-F238E27FC236}">
                <a16:creationId xmlns:a16="http://schemas.microsoft.com/office/drawing/2014/main" id="{CA6EB14C-1ABD-41D9-A103-0613395AFC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5901" y="4185000"/>
            <a:ext cx="1216154" cy="564644"/>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260B8451-9F8C-40F7-B1EE-D201D634C9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665" y="-1"/>
            <a:ext cx="599400" cy="1731170"/>
          </a:xfrm>
          <a:prstGeom prst="rect">
            <a:avLst/>
          </a:prstGeom>
        </p:spPr>
      </p:pic>
      <p:pic>
        <p:nvPicPr>
          <p:cNvPr id="10" name="Picture 9">
            <a:extLst>
              <a:ext uri="{FF2B5EF4-FFF2-40B4-BE49-F238E27FC236}">
                <a16:creationId xmlns:a16="http://schemas.microsoft.com/office/drawing/2014/main" id="{EAA5AD63-13AE-435F-B7DD-40F1104505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1302" y="4185000"/>
            <a:ext cx="1244729" cy="636653"/>
          </a:xfrm>
          <a:prstGeom prst="rect">
            <a:avLst/>
          </a:prstGeom>
        </p:spPr>
      </p:pic>
      <p:sp>
        <p:nvSpPr>
          <p:cNvPr id="11" name="Text Placeholder 8">
            <a:extLst>
              <a:ext uri="{FF2B5EF4-FFF2-40B4-BE49-F238E27FC236}">
                <a16:creationId xmlns:a16="http://schemas.microsoft.com/office/drawing/2014/main" id="{1062AF15-9A4A-4D67-8BAD-C36541CF5868}"/>
              </a:ext>
            </a:extLst>
          </p:cNvPr>
          <p:cNvSpPr>
            <a:spLocks noGrp="1"/>
          </p:cNvSpPr>
          <p:nvPr>
            <p:ph type="body" sz="quarter" idx="11" hasCustomPrompt="1"/>
          </p:nvPr>
        </p:nvSpPr>
        <p:spPr>
          <a:xfrm>
            <a:off x="6806045" y="3027666"/>
            <a:ext cx="2036934" cy="280304"/>
          </a:xfrm>
        </p:spPr>
        <p:txBody>
          <a:bodyPr/>
          <a:lstStyle>
            <a:lvl1pPr>
              <a:lnSpc>
                <a:spcPts val="1463"/>
              </a:lnSpc>
              <a:spcBef>
                <a:spcPts val="0"/>
              </a:spcBef>
              <a:spcAft>
                <a:spcPts val="0"/>
              </a:spcAft>
              <a:defRPr sz="1294" b="1">
                <a:solidFill>
                  <a:schemeClr val="accent1"/>
                </a:solidFill>
              </a:defRPr>
            </a:lvl1pPr>
          </a:lstStyle>
          <a:p>
            <a:pPr lvl="0"/>
            <a:r>
              <a:rPr lang="en-US"/>
              <a:t>Add text </a:t>
            </a:r>
          </a:p>
        </p:txBody>
      </p:sp>
      <p:sp>
        <p:nvSpPr>
          <p:cNvPr id="12" name="Date Placeholder 3">
            <a:extLst>
              <a:ext uri="{FF2B5EF4-FFF2-40B4-BE49-F238E27FC236}">
                <a16:creationId xmlns:a16="http://schemas.microsoft.com/office/drawing/2014/main" id="{6850436A-B497-4207-98D5-339CB43220B3}"/>
              </a:ext>
            </a:extLst>
          </p:cNvPr>
          <p:cNvSpPr>
            <a:spLocks noGrp="1"/>
          </p:cNvSpPr>
          <p:nvPr>
            <p:ph type="dt" sz="half" idx="2"/>
          </p:nvPr>
        </p:nvSpPr>
        <p:spPr>
          <a:xfrm>
            <a:off x="6806045" y="3294804"/>
            <a:ext cx="2036934" cy="273844"/>
          </a:xfrm>
          <a:prstGeom prst="rect">
            <a:avLst/>
          </a:prstGeom>
        </p:spPr>
        <p:txBody>
          <a:bodyPr vert="horz" lIns="0" tIns="0" rIns="0" bIns="0" rtlCol="0" anchor="ctr"/>
          <a:lstStyle>
            <a:lvl1pPr algn="l">
              <a:lnSpc>
                <a:spcPts val="1463"/>
              </a:lnSpc>
              <a:defRPr sz="1294">
                <a:solidFill>
                  <a:schemeClr val="accent1"/>
                </a:solidFill>
                <a:latin typeface="+mj-lt"/>
              </a:defRPr>
            </a:lvl1pPr>
          </a:lstStyle>
          <a:p>
            <a:endParaRPr lang="en-GB"/>
          </a:p>
        </p:txBody>
      </p:sp>
    </p:spTree>
    <p:extLst>
      <p:ext uri="{BB962C8B-B14F-4D97-AF65-F5344CB8AC3E}">
        <p14:creationId xmlns:p14="http://schemas.microsoft.com/office/powerpoint/2010/main" val="3930464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 CoBrand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F224-EB2B-4AC6-86A7-3200C845A4D5}"/>
              </a:ext>
            </a:extLst>
          </p:cNvPr>
          <p:cNvSpPr>
            <a:spLocks noGrp="1"/>
          </p:cNvSpPr>
          <p:nvPr>
            <p:ph type="title"/>
          </p:nvPr>
        </p:nvSpPr>
        <p:spPr>
          <a:xfrm>
            <a:off x="1737712" y="810700"/>
            <a:ext cx="7039327" cy="2094926"/>
          </a:xfrm>
        </p:spPr>
        <p:txBody>
          <a:bodyPr/>
          <a:lstStyle>
            <a:lvl1pPr>
              <a:lnSpc>
                <a:spcPts val="5625"/>
              </a:lnSpc>
              <a:defRPr sz="5625">
                <a:solidFill>
                  <a:schemeClr val="bg1"/>
                </a:solidFill>
              </a:defRPr>
            </a:lvl1pPr>
          </a:lstStyle>
          <a:p>
            <a:r>
              <a:rPr lang="en-GB"/>
              <a:t>Click to edit Master title style</a:t>
            </a:r>
          </a:p>
        </p:txBody>
      </p:sp>
      <p:sp>
        <p:nvSpPr>
          <p:cNvPr id="16" name="Rectangle 15">
            <a:extLst>
              <a:ext uri="{FF2B5EF4-FFF2-40B4-BE49-F238E27FC236}">
                <a16:creationId xmlns:a16="http://schemas.microsoft.com/office/drawing/2014/main" id="{F269A300-BD34-4A6E-956A-1035D465A78D}"/>
              </a:ext>
            </a:extLst>
          </p:cNvPr>
          <p:cNvSpPr/>
          <p:nvPr userDrawn="1"/>
        </p:nvSpPr>
        <p:spPr>
          <a:xfrm>
            <a:off x="0" y="3757527"/>
            <a:ext cx="9144000" cy="1385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 name="Subtitle 2"/>
          <p:cNvSpPr>
            <a:spLocks noGrp="1"/>
          </p:cNvSpPr>
          <p:nvPr>
            <p:ph type="subTitle" idx="1"/>
          </p:nvPr>
        </p:nvSpPr>
        <p:spPr>
          <a:xfrm>
            <a:off x="321486" y="3026415"/>
            <a:ext cx="5085403" cy="670943"/>
          </a:xfrm>
        </p:spPr>
        <p:txBody>
          <a:bodyPr anchor="t"/>
          <a:lstStyle>
            <a:lvl1pPr marL="0" indent="0" algn="l">
              <a:lnSpc>
                <a:spcPts val="1463"/>
              </a:lnSpc>
              <a:spcBef>
                <a:spcPts val="0"/>
              </a:spcBef>
              <a:spcAft>
                <a:spcPts val="0"/>
              </a:spcAft>
              <a:buNone/>
              <a:defRPr sz="1294" b="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a:p>
        </p:txBody>
      </p:sp>
      <p:pic>
        <p:nvPicPr>
          <p:cNvPr id="14" name="Picture 13" descr="A picture containing text, tableware, dishware&#10;&#10;Description automatically generated">
            <a:extLst>
              <a:ext uri="{FF2B5EF4-FFF2-40B4-BE49-F238E27FC236}">
                <a16:creationId xmlns:a16="http://schemas.microsoft.com/office/drawing/2014/main" id="{095B1C2E-C52F-414A-A647-9DF86FB24C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1485" y="4185465"/>
            <a:ext cx="1244700" cy="636823"/>
          </a:xfrm>
          <a:prstGeom prst="rect">
            <a:avLst/>
          </a:prstGeom>
        </p:spPr>
      </p:pic>
      <p:pic>
        <p:nvPicPr>
          <p:cNvPr id="17" name="Picture 16" descr="A picture containing text, sign&#10;&#10;Description automatically generated">
            <a:extLst>
              <a:ext uri="{FF2B5EF4-FFF2-40B4-BE49-F238E27FC236}">
                <a16:creationId xmlns:a16="http://schemas.microsoft.com/office/drawing/2014/main" id="{AE5A295E-5694-41C8-A82A-D9D88F9E14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06015" y="4185463"/>
            <a:ext cx="1215011" cy="564644"/>
          </a:xfrm>
          <a:prstGeom prst="rect">
            <a:avLst/>
          </a:prstGeom>
        </p:spPr>
      </p:pic>
      <p:pic>
        <p:nvPicPr>
          <p:cNvPr id="18" name="Picture 17" descr="Shape, arrow&#10;&#10;Description automatically generated">
            <a:extLst>
              <a:ext uri="{FF2B5EF4-FFF2-40B4-BE49-F238E27FC236}">
                <a16:creationId xmlns:a16="http://schemas.microsoft.com/office/drawing/2014/main" id="{72BE25CA-5FD1-49C4-8587-CBFF1C9D0A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1486" y="2"/>
            <a:ext cx="1309553" cy="1745311"/>
          </a:xfrm>
          <a:prstGeom prst="rect">
            <a:avLst/>
          </a:prstGeom>
        </p:spPr>
      </p:pic>
    </p:spTree>
    <p:extLst>
      <p:ext uri="{BB962C8B-B14F-4D97-AF65-F5344CB8AC3E}">
        <p14:creationId xmlns:p14="http://schemas.microsoft.com/office/powerpoint/2010/main" val="35489864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000" y="808463"/>
            <a:ext cx="4121876" cy="1594625"/>
          </a:xfrm>
        </p:spPr>
        <p:txBody>
          <a:bodyPr/>
          <a:lstStyle>
            <a:lvl1pPr>
              <a:lnSpc>
                <a:spcPts val="2813"/>
              </a:lnSpc>
              <a:defRPr sz="2813">
                <a:solidFill>
                  <a:schemeClr val="bg1"/>
                </a:solidFill>
              </a:defRPr>
            </a:lvl1pPr>
          </a:lstStyle>
          <a:p>
            <a:r>
              <a:rPr lang="en-GB"/>
              <a:t>Click to edit Master title style</a:t>
            </a:r>
            <a:endParaRPr lang="en-US"/>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4642758" y="0"/>
            <a:ext cx="4501244" cy="5143500"/>
          </a:xfrm>
        </p:spPr>
        <p:txBody>
          <a:bodyPr/>
          <a:lstStyle/>
          <a:p>
            <a:r>
              <a:rPr lang="en-GB"/>
              <a:t>Click icon to add picture</a:t>
            </a:r>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1" y="4838400"/>
            <a:ext cx="588647" cy="91440"/>
          </a:xfrm>
          <a:prstGeom prst="rect">
            <a:avLst/>
          </a:prstGeom>
        </p:spPr>
      </p:pic>
      <p:sp>
        <p:nvSpPr>
          <p:cNvPr id="8" name="Subtitle 2">
            <a:extLst>
              <a:ext uri="{FF2B5EF4-FFF2-40B4-BE49-F238E27FC236}">
                <a16:creationId xmlns:a16="http://schemas.microsoft.com/office/drawing/2014/main" id="{A60ECEB5-24A2-425B-84E2-3BD66F8EE7A9}"/>
              </a:ext>
            </a:extLst>
          </p:cNvPr>
          <p:cNvSpPr>
            <a:spLocks noGrp="1"/>
          </p:cNvSpPr>
          <p:nvPr>
            <p:ph type="subTitle" idx="1"/>
          </p:nvPr>
        </p:nvSpPr>
        <p:spPr>
          <a:xfrm>
            <a:off x="324000" y="2574790"/>
            <a:ext cx="4121876" cy="670943"/>
          </a:xfrm>
        </p:spPr>
        <p:txBody>
          <a:bodyPr anchor="t"/>
          <a:lstStyle>
            <a:lvl1pPr marL="0" indent="0" algn="l">
              <a:lnSpc>
                <a:spcPts val="1463"/>
              </a:lnSpc>
              <a:spcBef>
                <a:spcPts val="0"/>
              </a:spcBef>
              <a:spcAft>
                <a:spcPts val="0"/>
              </a:spcAft>
              <a:buNone/>
              <a:defRPr sz="1294" b="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a:p>
        </p:txBody>
      </p:sp>
    </p:spTree>
    <p:extLst>
      <p:ext uri="{BB962C8B-B14F-4D97-AF65-F5344CB8AC3E}">
        <p14:creationId xmlns:p14="http://schemas.microsoft.com/office/powerpoint/2010/main" val="1503859796"/>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AF7A1F58-F59B-4ECB-86BC-B1E45939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3301" y="427"/>
            <a:ext cx="4594480" cy="5143075"/>
          </a:xfrm>
          <a:prstGeom prst="rect">
            <a:avLst/>
          </a:prstGeom>
        </p:spPr>
      </p:pic>
      <p:sp>
        <p:nvSpPr>
          <p:cNvPr id="2" name="Title 1"/>
          <p:cNvSpPr>
            <a:spLocks noGrp="1"/>
          </p:cNvSpPr>
          <p:nvPr>
            <p:ph type="title"/>
          </p:nvPr>
        </p:nvSpPr>
        <p:spPr>
          <a:xfrm>
            <a:off x="324001" y="813391"/>
            <a:ext cx="5341346" cy="1307804"/>
          </a:xfrm>
        </p:spPr>
        <p:txBody>
          <a:bodyPr/>
          <a:lstStyle>
            <a:lvl1pPr>
              <a:lnSpc>
                <a:spcPts val="3600"/>
              </a:lnSpc>
              <a:defRPr sz="3600">
                <a:solidFill>
                  <a:schemeClr val="bg1"/>
                </a:solidFill>
              </a:defRPr>
            </a:lvl1pPr>
          </a:lstStyle>
          <a:p>
            <a:r>
              <a:rPr lang="en-GB"/>
              <a:t>Click to edit Master title style</a:t>
            </a:r>
            <a:endParaRPr lang="en-US"/>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001" y="4838400"/>
            <a:ext cx="588647" cy="91440"/>
          </a:xfrm>
          <a:prstGeom prst="rect">
            <a:avLst/>
          </a:prstGeom>
        </p:spPr>
      </p:pic>
      <p:sp>
        <p:nvSpPr>
          <p:cNvPr id="8" name="Text Placeholder 7">
            <a:extLst>
              <a:ext uri="{FF2B5EF4-FFF2-40B4-BE49-F238E27FC236}">
                <a16:creationId xmlns:a16="http://schemas.microsoft.com/office/drawing/2014/main" id="{9033D876-4F4A-45BC-BEDC-E91ECA52366D}"/>
              </a:ext>
            </a:extLst>
          </p:cNvPr>
          <p:cNvSpPr>
            <a:spLocks noGrp="1"/>
          </p:cNvSpPr>
          <p:nvPr>
            <p:ph type="body" sz="quarter" idx="13"/>
          </p:nvPr>
        </p:nvSpPr>
        <p:spPr>
          <a:xfrm>
            <a:off x="324001" y="2270404"/>
            <a:ext cx="5341869" cy="998935"/>
          </a:xfrm>
        </p:spPr>
        <p:txBody>
          <a:bodyPr/>
          <a:lstStyle>
            <a:lvl1pPr>
              <a:lnSpc>
                <a:spcPts val="1463"/>
              </a:lnSpc>
              <a:spcBef>
                <a:spcPts val="0"/>
              </a:spcBef>
              <a:spcAft>
                <a:spcPts val="0"/>
              </a:spcAft>
              <a:defRPr sz="1294" b="0">
                <a:solidFill>
                  <a:schemeClr val="bg1"/>
                </a:solidFill>
              </a:defRPr>
            </a:lvl1pPr>
            <a:lvl2pPr>
              <a:defRPr>
                <a:solidFill>
                  <a:schemeClr val="accent2"/>
                </a:solidFill>
              </a:defRPr>
            </a:lvl2pPr>
            <a:lvl3pPr>
              <a:buNone/>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p:txBody>
      </p:sp>
    </p:spTree>
    <p:extLst>
      <p:ext uri="{BB962C8B-B14F-4D97-AF65-F5344CB8AC3E}">
        <p14:creationId xmlns:p14="http://schemas.microsoft.com/office/powerpoint/2010/main" val="117429510"/>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999" y="4835912"/>
            <a:ext cx="589790" cy="91440"/>
          </a:xfrm>
          <a:prstGeom prst="rect">
            <a:avLst/>
          </a:prstGeom>
        </p:spPr>
      </p:pic>
    </p:spTree>
    <p:extLst>
      <p:ext uri="{BB962C8B-B14F-4D97-AF65-F5344CB8AC3E}">
        <p14:creationId xmlns:p14="http://schemas.microsoft.com/office/powerpoint/2010/main" val="4151319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 Indent">
    <p:spTree>
      <p:nvGrpSpPr>
        <p:cNvPr id="1" name=""/>
        <p:cNvGrpSpPr/>
        <p:nvPr/>
      </p:nvGrpSpPr>
      <p:grpSpPr>
        <a:xfrm>
          <a:off x="0" y="0"/>
          <a:ext cx="0" cy="0"/>
          <a:chOff x="0" y="0"/>
          <a:chExt cx="0" cy="0"/>
        </a:xfrm>
      </p:grpSpPr>
      <p:sp>
        <p:nvSpPr>
          <p:cNvPr id="2" name="Title 1"/>
          <p:cNvSpPr>
            <a:spLocks noGrp="1"/>
          </p:cNvSpPr>
          <p:nvPr>
            <p:ph type="title"/>
          </p:nvPr>
        </p:nvSpPr>
        <p:spPr>
          <a:xfrm>
            <a:off x="2750058" y="856100"/>
            <a:ext cx="5952664" cy="1049412"/>
          </a:xfrm>
        </p:spPr>
        <p:txBody>
          <a:bodyPr/>
          <a:lstStyle/>
          <a:p>
            <a:r>
              <a:rPr lang="en-GB"/>
              <a:t>Click to edit Master title style</a:t>
            </a:r>
            <a:endParaRPr lang="en-US"/>
          </a:p>
        </p:txBody>
      </p:sp>
      <p:sp>
        <p:nvSpPr>
          <p:cNvPr id="3" name="Content Placeholder 2"/>
          <p:cNvSpPr>
            <a:spLocks noGrp="1"/>
          </p:cNvSpPr>
          <p:nvPr>
            <p:ph idx="1"/>
          </p:nvPr>
        </p:nvSpPr>
        <p:spPr>
          <a:xfrm>
            <a:off x="2750058" y="1965347"/>
            <a:ext cx="5952664" cy="2667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0" name="Picture 9" descr="Blue text on a black background&#10;&#10;Description automatically generated with medium confidence">
            <a:extLst>
              <a:ext uri="{FF2B5EF4-FFF2-40B4-BE49-F238E27FC236}">
                <a16:creationId xmlns:a16="http://schemas.microsoft.com/office/drawing/2014/main" id="{73E56A34-4811-419F-857C-1D6DE28EF0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1" y="4837366"/>
            <a:ext cx="589790" cy="91440"/>
          </a:xfrm>
          <a:prstGeom prst="rect">
            <a:avLst/>
          </a:prstGeom>
        </p:spPr>
      </p:pic>
      <p:pic>
        <p:nvPicPr>
          <p:cNvPr id="13" name="Picture 12" descr="Shape&#10;&#10;Description automatically generated">
            <a:extLst>
              <a:ext uri="{FF2B5EF4-FFF2-40B4-BE49-F238E27FC236}">
                <a16:creationId xmlns:a16="http://schemas.microsoft.com/office/drawing/2014/main" id="{BDCFFC30-43CB-444D-9ED8-C98FD01281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512" y="0"/>
            <a:ext cx="1896080" cy="2996946"/>
          </a:xfrm>
          <a:prstGeom prst="rect">
            <a:avLst/>
          </a:prstGeom>
        </p:spPr>
      </p:pic>
    </p:spTree>
    <p:extLst>
      <p:ext uri="{BB962C8B-B14F-4D97-AF65-F5344CB8AC3E}">
        <p14:creationId xmlns:p14="http://schemas.microsoft.com/office/powerpoint/2010/main" val="3922552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2914" y="3209926"/>
            <a:ext cx="7772400" cy="1021556"/>
          </a:xfrm>
        </p:spPr>
        <p:txBody>
          <a:bodyPr/>
          <a:lstStyle>
            <a:lvl1pPr algn="l">
              <a:defRPr sz="2400" b="1" cap="none" baseline="0">
                <a:solidFill>
                  <a:schemeClr val="bg1">
                    <a:lumMod val="50000"/>
                  </a:schemeClr>
                </a:solidFill>
              </a:defRPr>
            </a:lvl1pPr>
          </a:lstStyle>
          <a:p>
            <a:r>
              <a:rPr lang="en-US"/>
              <a:t>Click to edit Master title style</a:t>
            </a:r>
            <a:endParaRPr lang="en-GB"/>
          </a:p>
        </p:txBody>
      </p:sp>
      <p:sp>
        <p:nvSpPr>
          <p:cNvPr id="3" name="Text Placeholder 2"/>
          <p:cNvSpPr>
            <a:spLocks noGrp="1"/>
          </p:cNvSpPr>
          <p:nvPr>
            <p:ph type="body" idx="1"/>
          </p:nvPr>
        </p:nvSpPr>
        <p:spPr>
          <a:xfrm>
            <a:off x="442914" y="2084785"/>
            <a:ext cx="7772400" cy="1125140"/>
          </a:xfrm>
        </p:spPr>
        <p:txBody>
          <a:bodyPr anchor="b"/>
          <a:lstStyle>
            <a:lvl1pPr marL="0" indent="0">
              <a:buNone/>
              <a:defRPr lang="en-US" sz="4000" b="1" cap="none" baseline="0" dirty="0" smtClean="0">
                <a:solidFill>
                  <a:srgbClr val="482A87"/>
                </a:solidFill>
                <a:latin typeface="+mj-lt"/>
                <a:ea typeface="+mj-ea"/>
                <a:cs typeface="+mj-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4"/>
          <p:cNvSpPr>
            <a:spLocks noGrp="1"/>
          </p:cNvSpPr>
          <p:nvPr>
            <p:ph type="sldNum" sz="quarter" idx="4"/>
          </p:nvPr>
        </p:nvSpPr>
        <p:spPr>
          <a:xfrm>
            <a:off x="7840705" y="4554421"/>
            <a:ext cx="814766" cy="328246"/>
          </a:xfrm>
          <a:prstGeom prst="rect">
            <a:avLst/>
          </a:prstGeom>
        </p:spPr>
        <p:txBody>
          <a:bodyPr vert="horz" lIns="91440" tIns="45720" rIns="91440" bIns="45720" rtlCol="0" anchor="t" anchorCtr="0"/>
          <a:lstStyle>
            <a:lvl1pPr algn="r">
              <a:defRPr sz="1000" b="0">
                <a:solidFill>
                  <a:schemeClr val="tx1"/>
                </a:solidFill>
              </a:defRPr>
            </a:lvl1pPr>
          </a:lstStyle>
          <a:p>
            <a:fld id="{C798A6DB-7B00-46DB-9780-DD62CD61A33E}" type="slidenum">
              <a:rPr lang="en-GB" smtClean="0"/>
              <a:pPr/>
              <a:t>‹#›</a:t>
            </a:fld>
            <a:endParaRPr lang="en-GB"/>
          </a:p>
        </p:txBody>
      </p:sp>
      <p:sp>
        <p:nvSpPr>
          <p:cNvPr id="5" name="Date Placeholder 3"/>
          <p:cNvSpPr>
            <a:spLocks noGrp="1"/>
          </p:cNvSpPr>
          <p:nvPr>
            <p:ph type="dt" sz="half" idx="10"/>
          </p:nvPr>
        </p:nvSpPr>
        <p:spPr>
          <a:xfrm>
            <a:off x="442914" y="4598905"/>
            <a:ext cx="6312610" cy="342900"/>
          </a:xfrm>
        </p:spPr>
        <p:txBody>
          <a:bodyPr/>
          <a:lstStyle>
            <a:lvl1pPr>
              <a:defRPr sz="750"/>
            </a:lvl1pPr>
          </a:lstStyle>
          <a:p>
            <a:r>
              <a:rPr lang="en-US"/>
              <a:t>These slides remain the property of The Pensions Regulator and their content should not be altered on reproduction. </a:t>
            </a:r>
            <a:endParaRPr lang="en-GB"/>
          </a:p>
        </p:txBody>
      </p:sp>
    </p:spTree>
  </p:cSld>
  <p:clrMapOvr>
    <a:masterClrMapping/>
  </p:clrMapOvr>
  <p:transition>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324000" y="1473960"/>
            <a:ext cx="5539631" cy="31587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3" name="Picture 12" descr="Blue text on a black background&#10;&#10;Description automatically generated with medium confidence">
            <a:extLst>
              <a:ext uri="{FF2B5EF4-FFF2-40B4-BE49-F238E27FC236}">
                <a16:creationId xmlns:a16="http://schemas.microsoft.com/office/drawing/2014/main" id="{DDE5C2E0-DC6A-4BAD-9C90-66AC134250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999" y="4835912"/>
            <a:ext cx="589790" cy="91440"/>
          </a:xfrm>
          <a:prstGeom prst="rect">
            <a:avLst/>
          </a:prstGeom>
        </p:spPr>
      </p:pic>
      <p:sp>
        <p:nvSpPr>
          <p:cNvPr id="8" name="Text Placeholder 3">
            <a:extLst>
              <a:ext uri="{FF2B5EF4-FFF2-40B4-BE49-F238E27FC236}">
                <a16:creationId xmlns:a16="http://schemas.microsoft.com/office/drawing/2014/main" id="{1F1C9962-2320-4455-AE2F-089658A17DCD}"/>
              </a:ext>
            </a:extLst>
          </p:cNvPr>
          <p:cNvSpPr>
            <a:spLocks noGrp="1"/>
          </p:cNvSpPr>
          <p:nvPr>
            <p:ph type="body" sz="quarter" idx="20"/>
          </p:nvPr>
        </p:nvSpPr>
        <p:spPr>
          <a:xfrm>
            <a:off x="6082749" y="1514476"/>
            <a:ext cx="2736913" cy="2600325"/>
          </a:xfrm>
          <a:solidFill>
            <a:schemeClr val="accent4"/>
          </a:solidFill>
          <a:ln w="88900">
            <a:noFill/>
            <a:miter lim="800000"/>
          </a:ln>
        </p:spPr>
        <p:txBody>
          <a:bodyPr lIns="180000" tIns="108000" rIns="36000" bIns="36000"/>
          <a:lstStyle>
            <a:lvl1pPr>
              <a:lnSpc>
                <a:spcPts val="1463"/>
              </a:lnSpc>
              <a:spcBef>
                <a:spcPts val="0"/>
              </a:spcBef>
              <a:spcAft>
                <a:spcPts val="0"/>
              </a:spcAft>
              <a:defRPr sz="1350" b="0">
                <a:solidFill>
                  <a:schemeClr val="tx1"/>
                </a:solidFill>
                <a:latin typeface="+mn-lt"/>
              </a:defRPr>
            </a:lvl1pPr>
            <a:lvl2pPr marL="172125" indent="-172125">
              <a:lnSpc>
                <a:spcPts val="1463"/>
              </a:lnSpc>
              <a:spcBef>
                <a:spcPts val="0"/>
              </a:spcBef>
              <a:spcAft>
                <a:spcPts val="0"/>
              </a:spcAft>
              <a:buFont typeface="Arial" panose="020B0604020202020204" pitchFamily="34" charset="0"/>
              <a:buChar char="•"/>
              <a:defRPr sz="1350" b="0">
                <a:solidFill>
                  <a:schemeClr val="tx1"/>
                </a:solidFill>
              </a:defRPr>
            </a:lvl2pPr>
            <a:lvl3pPr>
              <a:lnSpc>
                <a:spcPts val="1463"/>
              </a:lnSpc>
              <a:defRPr sz="1350" b="0">
                <a:solidFill>
                  <a:schemeClr val="tx1"/>
                </a:solidFill>
              </a:defRPr>
            </a:lvl3pPr>
            <a:lvl4pPr>
              <a:lnSpc>
                <a:spcPts val="1463"/>
              </a:lnSpc>
              <a:defRPr sz="1350" b="0">
                <a:solidFill>
                  <a:schemeClr val="tx1"/>
                </a:solidFill>
              </a:defRPr>
            </a:lvl4pPr>
            <a:lvl5pPr>
              <a:lnSpc>
                <a:spcPts val="1463"/>
              </a:lnSpc>
              <a:defRPr sz="1350" b="0">
                <a:solidFill>
                  <a:schemeClr val="tx1"/>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860189254"/>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324001" y="1473960"/>
            <a:ext cx="8495661" cy="31587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1" y="4837366"/>
            <a:ext cx="589790" cy="91440"/>
          </a:xfrm>
          <a:prstGeom prst="rect">
            <a:avLst/>
          </a:prstGeom>
        </p:spPr>
      </p:pic>
    </p:spTree>
    <p:extLst>
      <p:ext uri="{BB962C8B-B14F-4D97-AF65-F5344CB8AC3E}">
        <p14:creationId xmlns:p14="http://schemas.microsoft.com/office/powerpoint/2010/main" val="573345439"/>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324000" y="1473960"/>
            <a:ext cx="4184406" cy="31587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645187" y="1476378"/>
            <a:ext cx="4174475" cy="31587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1" y="4837366"/>
            <a:ext cx="589790" cy="91440"/>
          </a:xfrm>
          <a:prstGeom prst="rect">
            <a:avLst/>
          </a:prstGeom>
        </p:spPr>
      </p:pic>
    </p:spTree>
    <p:extLst>
      <p:ext uri="{BB962C8B-B14F-4D97-AF65-F5344CB8AC3E}">
        <p14:creationId xmlns:p14="http://schemas.microsoft.com/office/powerpoint/2010/main" val="1072654618"/>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969B4756-DF81-4C3E-9DB0-47E48FB94F56}"/>
              </a:ext>
            </a:extLst>
          </p:cNvPr>
          <p:cNvSpPr>
            <a:spLocks noGrp="1"/>
          </p:cNvSpPr>
          <p:nvPr>
            <p:ph type="body" sz="quarter" idx="20"/>
          </p:nvPr>
        </p:nvSpPr>
        <p:spPr>
          <a:xfrm>
            <a:off x="6124150" y="1545535"/>
            <a:ext cx="2655887" cy="2793957"/>
          </a:xfrm>
          <a:ln w="88900">
            <a:solidFill>
              <a:schemeClr val="accent3"/>
            </a:solidFill>
            <a:miter lim="800000"/>
          </a:ln>
        </p:spPr>
        <p:txBody>
          <a:bodyPr lIns="180000" tIns="108000" rIns="36000" bIns="36000"/>
          <a:lstStyle>
            <a:lvl1pPr>
              <a:lnSpc>
                <a:spcPts val="1463"/>
              </a:lnSpc>
              <a:spcBef>
                <a:spcPts val="0"/>
              </a:spcBef>
              <a:spcAft>
                <a:spcPts val="0"/>
              </a:spcAft>
              <a:defRPr sz="1350" b="0">
                <a:solidFill>
                  <a:schemeClr val="tx1"/>
                </a:solidFill>
                <a:latin typeface="+mn-lt"/>
              </a:defRPr>
            </a:lvl1pPr>
            <a:lvl2pPr marL="172125" indent="-172125">
              <a:lnSpc>
                <a:spcPts val="1463"/>
              </a:lnSpc>
              <a:spcBef>
                <a:spcPts val="0"/>
              </a:spcBef>
              <a:spcAft>
                <a:spcPts val="0"/>
              </a:spcAft>
              <a:buFont typeface="Arial" panose="020B0604020202020204" pitchFamily="34" charset="0"/>
              <a:buChar char="•"/>
              <a:defRPr sz="1350" b="0">
                <a:solidFill>
                  <a:schemeClr val="tx1"/>
                </a:solidFill>
              </a:defRPr>
            </a:lvl2pPr>
            <a:lvl3pPr>
              <a:lnSpc>
                <a:spcPts val="1463"/>
              </a:lnSpc>
              <a:defRPr sz="1350" b="0">
                <a:solidFill>
                  <a:schemeClr val="tx1"/>
                </a:solidFill>
              </a:defRPr>
            </a:lvl3pPr>
            <a:lvl4pPr>
              <a:lnSpc>
                <a:spcPts val="1463"/>
              </a:lnSpc>
              <a:defRPr sz="1350" b="0">
                <a:solidFill>
                  <a:schemeClr val="tx1"/>
                </a:solidFill>
              </a:defRPr>
            </a:lvl4pPr>
            <a:lvl5pPr>
              <a:lnSpc>
                <a:spcPts val="1463"/>
              </a:lnSpc>
              <a:defRPr sz="1350" b="0">
                <a:solidFill>
                  <a:schemeClr val="tx1"/>
                </a:solidFill>
              </a:defRPr>
            </a:lvl5pPr>
          </a:lstStyle>
          <a:p>
            <a:pPr lvl="0"/>
            <a:r>
              <a:rPr lang="en-GB"/>
              <a:t>Click to edit Master text styles</a:t>
            </a:r>
          </a:p>
          <a:p>
            <a:pPr lvl="1"/>
            <a:r>
              <a:rPr lang="en-GB"/>
              <a:t>Second level</a:t>
            </a:r>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324001" y="1473960"/>
            <a:ext cx="2805379" cy="31587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3189304" y="1476378"/>
            <a:ext cx="2798720" cy="31587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1" y="4837366"/>
            <a:ext cx="589790" cy="91440"/>
          </a:xfrm>
          <a:prstGeom prst="rect">
            <a:avLst/>
          </a:prstGeom>
        </p:spPr>
      </p:pic>
    </p:spTree>
    <p:extLst>
      <p:ext uri="{BB962C8B-B14F-4D97-AF65-F5344CB8AC3E}">
        <p14:creationId xmlns:p14="http://schemas.microsoft.com/office/powerpoint/2010/main" val="519032094"/>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Content Boxes">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408A83E6-1A50-44A7-8320-F0E309C76706}"/>
              </a:ext>
            </a:extLst>
          </p:cNvPr>
          <p:cNvSpPr>
            <a:spLocks noGrp="1"/>
          </p:cNvSpPr>
          <p:nvPr>
            <p:ph type="body" sz="quarter" idx="21"/>
          </p:nvPr>
        </p:nvSpPr>
        <p:spPr>
          <a:xfrm>
            <a:off x="6076118" y="1545535"/>
            <a:ext cx="2700000" cy="2907196"/>
          </a:xfrm>
          <a:ln w="88900">
            <a:solidFill>
              <a:schemeClr val="accent4"/>
            </a:solidFill>
            <a:miter lim="800000"/>
          </a:ln>
        </p:spPr>
        <p:txBody>
          <a:bodyPr lIns="180000" tIns="108000" rIns="36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ext Placeholder 3">
            <a:extLst>
              <a:ext uri="{FF2B5EF4-FFF2-40B4-BE49-F238E27FC236}">
                <a16:creationId xmlns:a16="http://schemas.microsoft.com/office/drawing/2014/main" id="{DED5734D-9912-404A-9D96-6D1BB0C49819}"/>
              </a:ext>
            </a:extLst>
          </p:cNvPr>
          <p:cNvSpPr>
            <a:spLocks noGrp="1"/>
          </p:cNvSpPr>
          <p:nvPr>
            <p:ph type="body" sz="quarter" idx="19"/>
          </p:nvPr>
        </p:nvSpPr>
        <p:spPr>
          <a:xfrm>
            <a:off x="323999" y="1545535"/>
            <a:ext cx="2700000" cy="2907196"/>
          </a:xfrm>
          <a:ln w="88900">
            <a:solidFill>
              <a:schemeClr val="accent6"/>
            </a:solidFill>
            <a:miter lim="800000"/>
          </a:ln>
        </p:spPr>
        <p:txBody>
          <a:bodyPr lIns="180000" tIns="108000" rIns="36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Text Placeholder 3">
            <a:extLst>
              <a:ext uri="{FF2B5EF4-FFF2-40B4-BE49-F238E27FC236}">
                <a16:creationId xmlns:a16="http://schemas.microsoft.com/office/drawing/2014/main" id="{B32C8303-C174-44AD-8877-47C9F8C62C6C}"/>
              </a:ext>
            </a:extLst>
          </p:cNvPr>
          <p:cNvSpPr>
            <a:spLocks noGrp="1"/>
          </p:cNvSpPr>
          <p:nvPr>
            <p:ph type="body" sz="quarter" idx="20"/>
          </p:nvPr>
        </p:nvSpPr>
        <p:spPr>
          <a:xfrm>
            <a:off x="3200058" y="1545535"/>
            <a:ext cx="2700000" cy="2907196"/>
          </a:xfrm>
          <a:ln w="88900">
            <a:solidFill>
              <a:schemeClr val="accent3"/>
            </a:solidFill>
            <a:miter lim="800000"/>
          </a:ln>
        </p:spPr>
        <p:txBody>
          <a:bodyPr lIns="180000" tIns="108000" rIns="36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p:cNvSpPr>
            <a:spLocks noGrp="1"/>
          </p:cNvSpPr>
          <p:nvPr>
            <p:ph type="title"/>
          </p:nvPr>
        </p:nvSpPr>
        <p:spPr/>
        <p:txBody>
          <a:bodyPr/>
          <a:lstStyle/>
          <a:p>
            <a:r>
              <a:rPr lang="en-GB"/>
              <a:t>Click to edit Master title style</a:t>
            </a:r>
            <a:endParaRPr lang="en-US"/>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5" name="Picture 14" descr="Blue text on a black background&#10;&#10;Description automatically generated with medium confidence">
            <a:extLst>
              <a:ext uri="{FF2B5EF4-FFF2-40B4-BE49-F238E27FC236}">
                <a16:creationId xmlns:a16="http://schemas.microsoft.com/office/drawing/2014/main" id="{150ABED8-A54A-4932-8DA0-D83237FF91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1" y="4837366"/>
            <a:ext cx="589790" cy="91440"/>
          </a:xfrm>
          <a:prstGeom prst="rect">
            <a:avLst/>
          </a:prstGeom>
        </p:spPr>
      </p:pic>
    </p:spTree>
    <p:extLst>
      <p:ext uri="{BB962C8B-B14F-4D97-AF65-F5344CB8AC3E}">
        <p14:creationId xmlns:p14="http://schemas.microsoft.com/office/powerpoint/2010/main" val="2742166811"/>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Content Boxes &amp;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7" name="Text Placeholder 6">
            <a:extLst>
              <a:ext uri="{FF2B5EF4-FFF2-40B4-BE49-F238E27FC236}">
                <a16:creationId xmlns:a16="http://schemas.microsoft.com/office/drawing/2014/main" id="{F8BE0D34-01BF-415D-8313-8618359F26BF}"/>
              </a:ext>
            </a:extLst>
          </p:cNvPr>
          <p:cNvSpPr>
            <a:spLocks noGrp="1"/>
          </p:cNvSpPr>
          <p:nvPr>
            <p:ph type="body" sz="quarter" idx="13"/>
          </p:nvPr>
        </p:nvSpPr>
        <p:spPr>
          <a:xfrm>
            <a:off x="6082748" y="3102211"/>
            <a:ext cx="2619927" cy="1350521"/>
          </a:xfrm>
          <a:noFill/>
        </p:spPr>
        <p:txBody>
          <a:bodyPr lIns="0" tIns="0" rIns="0" bIns="0"/>
          <a:lstStyle>
            <a:lvl1pPr>
              <a:lnSpc>
                <a:spcPts val="1181"/>
              </a:lnSpc>
              <a:spcAft>
                <a:spcPts val="0"/>
              </a:spcAft>
              <a:defRPr sz="1013"/>
            </a:lvl1pPr>
            <a:lvl2pPr>
              <a:lnSpc>
                <a:spcPts val="1181"/>
              </a:lnSpc>
              <a:spcAft>
                <a:spcPts val="0"/>
              </a:spcAft>
              <a:defRPr sz="1013"/>
            </a:lvl2pPr>
            <a:lvl3pPr>
              <a:lnSpc>
                <a:spcPts val="1181"/>
              </a:lnSpc>
              <a:spcAft>
                <a:spcPts val="0"/>
              </a:spcAft>
              <a:defRPr sz="1013"/>
            </a:lvl3pPr>
            <a:lvl4pPr>
              <a:lnSpc>
                <a:spcPts val="1238"/>
              </a:lnSpc>
              <a:spcAft>
                <a:spcPts val="0"/>
              </a:spcAft>
              <a:defRPr sz="1125"/>
            </a:lvl4pPr>
            <a:lvl5pPr>
              <a:lnSpc>
                <a:spcPts val="1238"/>
              </a:lnSpc>
              <a:spcAft>
                <a:spcPts val="0"/>
              </a:spcAft>
              <a:defRPr sz="1125"/>
            </a:lvl5pPr>
          </a:lstStyle>
          <a:p>
            <a:pPr lvl="0"/>
            <a:r>
              <a:rPr lang="en-GB"/>
              <a:t>Click to edit Master text styles</a:t>
            </a:r>
          </a:p>
          <a:p>
            <a:pPr lvl="1"/>
            <a:r>
              <a:rPr lang="en-GB"/>
              <a:t>Second level</a:t>
            </a:r>
          </a:p>
          <a:p>
            <a:pPr lvl="2"/>
            <a:r>
              <a:rPr lang="en-GB"/>
              <a:t>Third level</a:t>
            </a:r>
          </a:p>
        </p:txBody>
      </p:sp>
      <p:sp>
        <p:nvSpPr>
          <p:cNvPr id="9" name="Text Placeholder 6">
            <a:extLst>
              <a:ext uri="{FF2B5EF4-FFF2-40B4-BE49-F238E27FC236}">
                <a16:creationId xmlns:a16="http://schemas.microsoft.com/office/drawing/2014/main" id="{5AD8C20C-806B-4337-9817-3D6F8DD523EF}"/>
              </a:ext>
            </a:extLst>
          </p:cNvPr>
          <p:cNvSpPr>
            <a:spLocks noGrp="1"/>
          </p:cNvSpPr>
          <p:nvPr>
            <p:ph type="body" sz="quarter" idx="14"/>
          </p:nvPr>
        </p:nvSpPr>
        <p:spPr>
          <a:xfrm>
            <a:off x="3561658" y="3102211"/>
            <a:ext cx="2330942" cy="1350521"/>
          </a:xfrm>
          <a:noFill/>
        </p:spPr>
        <p:txBody>
          <a:bodyPr lIns="0" tIns="0" rIns="0" bIns="0"/>
          <a:lstStyle>
            <a:lvl1pPr>
              <a:lnSpc>
                <a:spcPts val="1181"/>
              </a:lnSpc>
              <a:spcAft>
                <a:spcPts val="0"/>
              </a:spcAft>
              <a:defRPr sz="1013"/>
            </a:lvl1pPr>
            <a:lvl2pPr>
              <a:lnSpc>
                <a:spcPts val="1181"/>
              </a:lnSpc>
              <a:spcAft>
                <a:spcPts val="0"/>
              </a:spcAft>
              <a:defRPr sz="1013"/>
            </a:lvl2pPr>
            <a:lvl3pPr>
              <a:lnSpc>
                <a:spcPts val="1181"/>
              </a:lnSpc>
              <a:spcAft>
                <a:spcPts val="0"/>
              </a:spcAft>
              <a:defRPr sz="1013"/>
            </a:lvl3pPr>
            <a:lvl4pPr>
              <a:lnSpc>
                <a:spcPts val="1238"/>
              </a:lnSpc>
              <a:spcAft>
                <a:spcPts val="0"/>
              </a:spcAft>
              <a:defRPr sz="1125"/>
            </a:lvl4pPr>
            <a:lvl5pPr>
              <a:lnSpc>
                <a:spcPts val="1238"/>
              </a:lnSpc>
              <a:spcAft>
                <a:spcPts val="0"/>
              </a:spcAft>
              <a:defRPr sz="1125"/>
            </a:lvl5pPr>
          </a:lstStyle>
          <a:p>
            <a:pPr lvl="0"/>
            <a:r>
              <a:rPr lang="en-GB"/>
              <a:t>Click to edit Master text styles</a:t>
            </a:r>
          </a:p>
          <a:p>
            <a:pPr lvl="1"/>
            <a:r>
              <a:rPr lang="en-GB"/>
              <a:t>Second level</a:t>
            </a:r>
          </a:p>
          <a:p>
            <a:pPr lvl="2"/>
            <a:r>
              <a:rPr lang="en-GB"/>
              <a:t>Third level</a:t>
            </a:r>
          </a:p>
        </p:txBody>
      </p:sp>
      <p:sp>
        <p:nvSpPr>
          <p:cNvPr id="10" name="Text Placeholder 6">
            <a:extLst>
              <a:ext uri="{FF2B5EF4-FFF2-40B4-BE49-F238E27FC236}">
                <a16:creationId xmlns:a16="http://schemas.microsoft.com/office/drawing/2014/main" id="{5B4B14E5-8AE7-4C19-970E-39E6DADFE170}"/>
              </a:ext>
            </a:extLst>
          </p:cNvPr>
          <p:cNvSpPr>
            <a:spLocks noGrp="1"/>
          </p:cNvSpPr>
          <p:nvPr>
            <p:ph type="body" sz="quarter" idx="15"/>
          </p:nvPr>
        </p:nvSpPr>
        <p:spPr>
          <a:xfrm>
            <a:off x="1036438" y="3102211"/>
            <a:ext cx="2330942" cy="1350521"/>
          </a:xfrm>
          <a:noFill/>
        </p:spPr>
        <p:txBody>
          <a:bodyPr lIns="0" tIns="0" rIns="0" bIns="0"/>
          <a:lstStyle>
            <a:lvl1pPr>
              <a:lnSpc>
                <a:spcPts val="1181"/>
              </a:lnSpc>
              <a:spcAft>
                <a:spcPts val="0"/>
              </a:spcAft>
              <a:defRPr sz="1013"/>
            </a:lvl1pPr>
            <a:lvl2pPr>
              <a:lnSpc>
                <a:spcPts val="1181"/>
              </a:lnSpc>
              <a:spcAft>
                <a:spcPts val="0"/>
              </a:spcAft>
              <a:defRPr sz="1013"/>
            </a:lvl2pPr>
            <a:lvl3pPr>
              <a:lnSpc>
                <a:spcPts val="1181"/>
              </a:lnSpc>
              <a:spcAft>
                <a:spcPts val="0"/>
              </a:spcAft>
              <a:defRPr sz="1013"/>
            </a:lvl3pPr>
            <a:lvl4pPr>
              <a:lnSpc>
                <a:spcPts val="1238"/>
              </a:lnSpc>
              <a:spcAft>
                <a:spcPts val="0"/>
              </a:spcAft>
              <a:defRPr sz="1125"/>
            </a:lvl4pPr>
            <a:lvl5pPr>
              <a:lnSpc>
                <a:spcPts val="1238"/>
              </a:lnSpc>
              <a:spcAft>
                <a:spcPts val="0"/>
              </a:spcAft>
              <a:defRPr sz="1125"/>
            </a:lvl5pPr>
          </a:lstStyle>
          <a:p>
            <a:pPr lvl="0"/>
            <a:r>
              <a:rPr lang="en-GB"/>
              <a:t>Click to edit Master text styles</a:t>
            </a:r>
          </a:p>
          <a:p>
            <a:pPr lvl="1"/>
            <a:r>
              <a:rPr lang="en-GB"/>
              <a:t>Second level</a:t>
            </a:r>
          </a:p>
          <a:p>
            <a:pPr lvl="2"/>
            <a:r>
              <a:rPr lang="en-GB"/>
              <a:t>Third level</a:t>
            </a:r>
          </a:p>
        </p:txBody>
      </p:sp>
      <p:sp>
        <p:nvSpPr>
          <p:cNvPr id="11" name="Text Placeholder 6">
            <a:extLst>
              <a:ext uri="{FF2B5EF4-FFF2-40B4-BE49-F238E27FC236}">
                <a16:creationId xmlns:a16="http://schemas.microsoft.com/office/drawing/2014/main" id="{EF93A843-6F95-4ABA-B3B3-4673FCC6E80C}"/>
              </a:ext>
            </a:extLst>
          </p:cNvPr>
          <p:cNvSpPr>
            <a:spLocks noGrp="1"/>
          </p:cNvSpPr>
          <p:nvPr>
            <p:ph type="body" sz="quarter" idx="16" hasCustomPrompt="1"/>
          </p:nvPr>
        </p:nvSpPr>
        <p:spPr>
          <a:xfrm>
            <a:off x="6082749" y="2434822"/>
            <a:ext cx="2619928" cy="621362"/>
          </a:xfrm>
          <a:noFill/>
          <a:ln>
            <a:noFill/>
          </a:ln>
        </p:spPr>
        <p:txBody>
          <a:bodyPr lIns="0" tIns="0" rIns="0" bIns="0" anchor="t"/>
          <a:lstStyle>
            <a:lvl1pPr>
              <a:lnSpc>
                <a:spcPts val="3938"/>
              </a:lnSpc>
              <a:spcAft>
                <a:spcPts val="0"/>
              </a:spcAft>
              <a:defRPr sz="3938" b="0">
                <a:solidFill>
                  <a:schemeClr val="accent1"/>
                </a:solidFill>
                <a:latin typeface="+mj-lt"/>
              </a:defRPr>
            </a:lvl1pPr>
            <a:lvl2pPr>
              <a:lnSpc>
                <a:spcPts val="1238"/>
              </a:lnSpc>
              <a:spcAft>
                <a:spcPts val="0"/>
              </a:spcAft>
              <a:defRPr sz="1125"/>
            </a:lvl2pPr>
            <a:lvl3pPr>
              <a:lnSpc>
                <a:spcPts val="1238"/>
              </a:lnSpc>
              <a:spcAft>
                <a:spcPts val="0"/>
              </a:spcAft>
              <a:defRPr sz="1125"/>
            </a:lvl3pPr>
            <a:lvl4pPr>
              <a:lnSpc>
                <a:spcPts val="1238"/>
              </a:lnSpc>
              <a:spcAft>
                <a:spcPts val="0"/>
              </a:spcAft>
              <a:defRPr sz="1125"/>
            </a:lvl4pPr>
            <a:lvl5pPr>
              <a:lnSpc>
                <a:spcPts val="1238"/>
              </a:lnSpc>
              <a:spcAft>
                <a:spcPts val="0"/>
              </a:spcAft>
              <a:defRPr sz="1125"/>
            </a:lvl5pPr>
          </a:lstStyle>
          <a:p>
            <a:pPr lvl="0"/>
            <a:r>
              <a:rPr lang="en-US"/>
              <a:t>00</a:t>
            </a:r>
          </a:p>
        </p:txBody>
      </p:sp>
      <p:sp>
        <p:nvSpPr>
          <p:cNvPr id="12" name="Text Placeholder 6">
            <a:extLst>
              <a:ext uri="{FF2B5EF4-FFF2-40B4-BE49-F238E27FC236}">
                <a16:creationId xmlns:a16="http://schemas.microsoft.com/office/drawing/2014/main" id="{85908F09-F8B8-47A6-B73A-362749389EE1}"/>
              </a:ext>
            </a:extLst>
          </p:cNvPr>
          <p:cNvSpPr>
            <a:spLocks noGrp="1"/>
          </p:cNvSpPr>
          <p:nvPr>
            <p:ph type="body" sz="quarter" idx="17" hasCustomPrompt="1"/>
          </p:nvPr>
        </p:nvSpPr>
        <p:spPr>
          <a:xfrm>
            <a:off x="3554835" y="2434822"/>
            <a:ext cx="2337766" cy="621362"/>
          </a:xfrm>
          <a:noFill/>
          <a:ln>
            <a:noFill/>
          </a:ln>
        </p:spPr>
        <p:txBody>
          <a:bodyPr lIns="0" tIns="0" rIns="0" bIns="0" anchor="t"/>
          <a:lstStyle>
            <a:lvl1pPr>
              <a:lnSpc>
                <a:spcPts val="3938"/>
              </a:lnSpc>
              <a:spcAft>
                <a:spcPts val="0"/>
              </a:spcAft>
              <a:defRPr sz="3938" b="0">
                <a:solidFill>
                  <a:schemeClr val="accent1"/>
                </a:solidFill>
                <a:latin typeface="+mj-lt"/>
              </a:defRPr>
            </a:lvl1pPr>
            <a:lvl2pPr>
              <a:lnSpc>
                <a:spcPts val="1238"/>
              </a:lnSpc>
              <a:spcAft>
                <a:spcPts val="0"/>
              </a:spcAft>
              <a:defRPr sz="1125"/>
            </a:lvl2pPr>
            <a:lvl3pPr>
              <a:lnSpc>
                <a:spcPts val="1238"/>
              </a:lnSpc>
              <a:spcAft>
                <a:spcPts val="0"/>
              </a:spcAft>
              <a:defRPr sz="1125"/>
            </a:lvl3pPr>
            <a:lvl4pPr>
              <a:lnSpc>
                <a:spcPts val="1238"/>
              </a:lnSpc>
              <a:spcAft>
                <a:spcPts val="0"/>
              </a:spcAft>
              <a:defRPr sz="1125"/>
            </a:lvl4pPr>
            <a:lvl5pPr>
              <a:lnSpc>
                <a:spcPts val="1238"/>
              </a:lnSpc>
              <a:spcAft>
                <a:spcPts val="0"/>
              </a:spcAft>
              <a:defRPr sz="1125"/>
            </a:lvl5pPr>
          </a:lstStyle>
          <a:p>
            <a:pPr lvl="0"/>
            <a:r>
              <a:rPr lang="en-US"/>
              <a:t>00</a:t>
            </a:r>
          </a:p>
        </p:txBody>
      </p:sp>
      <p:sp>
        <p:nvSpPr>
          <p:cNvPr id="13" name="Text Placeholder 6">
            <a:extLst>
              <a:ext uri="{FF2B5EF4-FFF2-40B4-BE49-F238E27FC236}">
                <a16:creationId xmlns:a16="http://schemas.microsoft.com/office/drawing/2014/main" id="{382ECC87-FB83-4F15-8298-741A78CF8AF7}"/>
              </a:ext>
            </a:extLst>
          </p:cNvPr>
          <p:cNvSpPr>
            <a:spLocks noGrp="1"/>
          </p:cNvSpPr>
          <p:nvPr>
            <p:ph type="body" sz="quarter" idx="18" hasCustomPrompt="1"/>
          </p:nvPr>
        </p:nvSpPr>
        <p:spPr>
          <a:xfrm>
            <a:off x="1036437" y="2434822"/>
            <a:ext cx="2346478" cy="621362"/>
          </a:xfrm>
          <a:noFill/>
          <a:ln>
            <a:noFill/>
          </a:ln>
        </p:spPr>
        <p:txBody>
          <a:bodyPr lIns="0" tIns="0" rIns="0" bIns="0" anchor="t"/>
          <a:lstStyle>
            <a:lvl1pPr>
              <a:lnSpc>
                <a:spcPts val="3938"/>
              </a:lnSpc>
              <a:spcAft>
                <a:spcPts val="0"/>
              </a:spcAft>
              <a:defRPr sz="3938" b="0">
                <a:solidFill>
                  <a:schemeClr val="accent1"/>
                </a:solidFill>
                <a:latin typeface="+mj-lt"/>
              </a:defRPr>
            </a:lvl1pPr>
            <a:lvl2pPr>
              <a:lnSpc>
                <a:spcPts val="1238"/>
              </a:lnSpc>
              <a:spcAft>
                <a:spcPts val="0"/>
              </a:spcAft>
              <a:defRPr sz="1125"/>
            </a:lvl2pPr>
            <a:lvl3pPr>
              <a:lnSpc>
                <a:spcPts val="1238"/>
              </a:lnSpc>
              <a:spcAft>
                <a:spcPts val="0"/>
              </a:spcAft>
              <a:defRPr sz="1125"/>
            </a:lvl3pPr>
            <a:lvl4pPr>
              <a:lnSpc>
                <a:spcPts val="1238"/>
              </a:lnSpc>
              <a:spcAft>
                <a:spcPts val="0"/>
              </a:spcAft>
              <a:defRPr sz="1125"/>
            </a:lvl4pPr>
            <a:lvl5pPr>
              <a:lnSpc>
                <a:spcPts val="1238"/>
              </a:lnSpc>
              <a:spcAft>
                <a:spcPts val="0"/>
              </a:spcAft>
              <a:defRPr sz="1125"/>
            </a:lvl5pPr>
          </a:lstStyle>
          <a:p>
            <a:pPr lvl="0"/>
            <a:r>
              <a:rPr lang="en-US"/>
              <a:t>00</a:t>
            </a:r>
          </a:p>
        </p:txBody>
      </p:sp>
      <p:sp>
        <p:nvSpPr>
          <p:cNvPr id="4" name="Picture Placeholder 3">
            <a:extLst>
              <a:ext uri="{FF2B5EF4-FFF2-40B4-BE49-F238E27FC236}">
                <a16:creationId xmlns:a16="http://schemas.microsoft.com/office/drawing/2014/main" id="{D94C2592-75FE-4D4C-80FB-5FC208DA52E9}"/>
              </a:ext>
            </a:extLst>
          </p:cNvPr>
          <p:cNvSpPr>
            <a:spLocks noGrp="1"/>
          </p:cNvSpPr>
          <p:nvPr>
            <p:ph type="pic" sz="quarter" idx="19"/>
          </p:nvPr>
        </p:nvSpPr>
        <p:spPr>
          <a:xfrm>
            <a:off x="1036437" y="1583325"/>
            <a:ext cx="792000" cy="704212"/>
          </a:xfrm>
        </p:spPr>
        <p:txBody>
          <a:bodyPr/>
          <a:lstStyle/>
          <a:p>
            <a:r>
              <a:rPr lang="en-GB"/>
              <a:t>Click icon to add picture</a:t>
            </a:r>
          </a:p>
        </p:txBody>
      </p:sp>
      <p:sp>
        <p:nvSpPr>
          <p:cNvPr id="14" name="Picture Placeholder 3">
            <a:extLst>
              <a:ext uri="{FF2B5EF4-FFF2-40B4-BE49-F238E27FC236}">
                <a16:creationId xmlns:a16="http://schemas.microsoft.com/office/drawing/2014/main" id="{8B3B0AD3-4728-4C26-A8BB-C2C11D8C35E7}"/>
              </a:ext>
            </a:extLst>
          </p:cNvPr>
          <p:cNvSpPr>
            <a:spLocks noGrp="1"/>
          </p:cNvSpPr>
          <p:nvPr>
            <p:ph type="pic" sz="quarter" idx="20"/>
          </p:nvPr>
        </p:nvSpPr>
        <p:spPr>
          <a:xfrm>
            <a:off x="3554834" y="1582203"/>
            <a:ext cx="792000" cy="704212"/>
          </a:xfrm>
        </p:spPr>
        <p:txBody>
          <a:bodyPr/>
          <a:lstStyle/>
          <a:p>
            <a:r>
              <a:rPr lang="en-GB"/>
              <a:t>Click icon to add picture</a:t>
            </a:r>
          </a:p>
        </p:txBody>
      </p:sp>
      <p:sp>
        <p:nvSpPr>
          <p:cNvPr id="15" name="Picture Placeholder 3">
            <a:extLst>
              <a:ext uri="{FF2B5EF4-FFF2-40B4-BE49-F238E27FC236}">
                <a16:creationId xmlns:a16="http://schemas.microsoft.com/office/drawing/2014/main" id="{914E5FF1-E241-4C75-9B9E-74DF24FF69D9}"/>
              </a:ext>
            </a:extLst>
          </p:cNvPr>
          <p:cNvSpPr>
            <a:spLocks noGrp="1"/>
          </p:cNvSpPr>
          <p:nvPr>
            <p:ph type="pic" sz="quarter" idx="21"/>
          </p:nvPr>
        </p:nvSpPr>
        <p:spPr>
          <a:xfrm>
            <a:off x="6082747" y="1582203"/>
            <a:ext cx="792000" cy="704212"/>
          </a:xfrm>
        </p:spPr>
        <p:txBody>
          <a:bodyPr/>
          <a:lstStyle/>
          <a:p>
            <a:r>
              <a:rPr lang="en-GB"/>
              <a:t>Click icon to add picture</a:t>
            </a:r>
          </a:p>
        </p:txBody>
      </p:sp>
      <p:pic>
        <p:nvPicPr>
          <p:cNvPr id="17" name="Picture 16" descr="Blue text on a black background&#10;&#10;Description automatically generated with medium confidence">
            <a:extLst>
              <a:ext uri="{FF2B5EF4-FFF2-40B4-BE49-F238E27FC236}">
                <a16:creationId xmlns:a16="http://schemas.microsoft.com/office/drawing/2014/main" id="{5A7E4136-E7E4-4BBF-B13D-11E0F3749C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1" y="4837366"/>
            <a:ext cx="589790" cy="91440"/>
          </a:xfrm>
          <a:prstGeom prst="rect">
            <a:avLst/>
          </a:prstGeom>
        </p:spPr>
      </p:pic>
    </p:spTree>
    <p:extLst>
      <p:ext uri="{BB962C8B-B14F-4D97-AF65-F5344CB8AC3E}">
        <p14:creationId xmlns:p14="http://schemas.microsoft.com/office/powerpoint/2010/main" val="2665448356"/>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amp; Chart 0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324001" y="1473960"/>
            <a:ext cx="4248001" cy="3158764"/>
          </a:xfrm>
        </p:spPr>
        <p:txBody>
          <a:bodyPr/>
          <a:lstStyle>
            <a:lvl1pPr>
              <a:spcBef>
                <a:spcPts val="0"/>
              </a:spcBef>
              <a:spcAft>
                <a:spcPts val="675"/>
              </a:spcAft>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5453110" y="1470422"/>
            <a:ext cx="2756516" cy="3162300"/>
          </a:xfrm>
        </p:spPr>
        <p:txBody>
          <a:bodyPr/>
          <a:lstStyle/>
          <a:p>
            <a:r>
              <a:rPr lang="en-GB"/>
              <a:t>Click icon to add chart</a:t>
            </a:r>
          </a:p>
        </p:txBody>
      </p:sp>
      <p:pic>
        <p:nvPicPr>
          <p:cNvPr id="11" name="Picture 10" descr="Blue text on a black background&#10;&#10;Description automatically generated with medium confidence">
            <a:extLst>
              <a:ext uri="{FF2B5EF4-FFF2-40B4-BE49-F238E27FC236}">
                <a16:creationId xmlns:a16="http://schemas.microsoft.com/office/drawing/2014/main" id="{91083DAA-AF3A-4DD2-A4EF-315FD18A93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1" y="4837366"/>
            <a:ext cx="589790" cy="91440"/>
          </a:xfrm>
          <a:prstGeom prst="rect">
            <a:avLst/>
          </a:prstGeom>
        </p:spPr>
      </p:pic>
    </p:spTree>
    <p:extLst>
      <p:ext uri="{BB962C8B-B14F-4D97-AF65-F5344CB8AC3E}">
        <p14:creationId xmlns:p14="http://schemas.microsoft.com/office/powerpoint/2010/main" val="370288265"/>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amp; Chart 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1" y="1474203"/>
            <a:ext cx="4247661" cy="31587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324001" y="1472804"/>
            <a:ext cx="3621272" cy="3162300"/>
          </a:xfrm>
        </p:spPr>
        <p:txBody>
          <a:bodyPr/>
          <a:lstStyle/>
          <a:p>
            <a:r>
              <a:rPr lang="en-GB"/>
              <a:t>Click icon to add chart</a:t>
            </a:r>
          </a:p>
        </p:txBody>
      </p:sp>
      <p:pic>
        <p:nvPicPr>
          <p:cNvPr id="11" name="Picture 10" descr="Blue text on a black background&#10;&#10;Description automatically generated with medium confidence">
            <a:extLst>
              <a:ext uri="{FF2B5EF4-FFF2-40B4-BE49-F238E27FC236}">
                <a16:creationId xmlns:a16="http://schemas.microsoft.com/office/drawing/2014/main" id="{9ED1CCE7-18A1-4F3E-88A9-E5C8243468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1" y="4837366"/>
            <a:ext cx="589790" cy="91440"/>
          </a:xfrm>
          <a:prstGeom prst="rect">
            <a:avLst/>
          </a:prstGeom>
        </p:spPr>
      </p:pic>
    </p:spTree>
    <p:extLst>
      <p:ext uri="{BB962C8B-B14F-4D97-AF65-F5344CB8AC3E}">
        <p14:creationId xmlns:p14="http://schemas.microsoft.com/office/powerpoint/2010/main" val="2660889707"/>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amp; Image 01">
    <p:spTree>
      <p:nvGrpSpPr>
        <p:cNvPr id="1" name=""/>
        <p:cNvGrpSpPr/>
        <p:nvPr/>
      </p:nvGrpSpPr>
      <p:grpSpPr>
        <a:xfrm>
          <a:off x="0" y="0"/>
          <a:ext cx="0" cy="0"/>
          <a:chOff x="0" y="0"/>
          <a:chExt cx="0" cy="0"/>
        </a:xfrm>
      </p:grpSpPr>
      <p:sp>
        <p:nvSpPr>
          <p:cNvPr id="2" name="Title 1"/>
          <p:cNvSpPr>
            <a:spLocks noGrp="1"/>
          </p:cNvSpPr>
          <p:nvPr>
            <p:ph type="title"/>
          </p:nvPr>
        </p:nvSpPr>
        <p:spPr>
          <a:xfrm>
            <a:off x="324001" y="378725"/>
            <a:ext cx="3975488" cy="889292"/>
          </a:xfrm>
        </p:spPr>
        <p:txBody>
          <a:bodyPr/>
          <a:lstStyle/>
          <a:p>
            <a:r>
              <a:rPr lang="en-GB"/>
              <a:t>Click to edit Master title style</a:t>
            </a:r>
            <a:endParaRPr lang="en-US"/>
          </a:p>
        </p:txBody>
      </p:sp>
      <p:sp>
        <p:nvSpPr>
          <p:cNvPr id="3" name="Content Placeholder 2"/>
          <p:cNvSpPr>
            <a:spLocks noGrp="1"/>
          </p:cNvSpPr>
          <p:nvPr>
            <p:ph idx="1"/>
          </p:nvPr>
        </p:nvSpPr>
        <p:spPr>
          <a:xfrm>
            <a:off x="324001" y="1473960"/>
            <a:ext cx="4063788" cy="3158764"/>
          </a:xfrm>
        </p:spPr>
        <p:txBody>
          <a:bodyPr/>
          <a:lstStyle>
            <a:lvl1pPr>
              <a:spcBef>
                <a:spcPts val="0"/>
              </a:spcBef>
              <a:spcAft>
                <a:spcPts val="675"/>
              </a:spcAft>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lvl1pPr>
              <a:defRPr baseline="0"/>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4634145" y="0"/>
            <a:ext cx="4509857" cy="5143500"/>
          </a:xfrm>
        </p:spPr>
        <p:txBody>
          <a:bodyPr/>
          <a:lstStyle/>
          <a:p>
            <a:r>
              <a:rPr lang="en-GB"/>
              <a:t>Click icon to add picture</a:t>
            </a:r>
          </a:p>
        </p:txBody>
      </p:sp>
      <p:pic>
        <p:nvPicPr>
          <p:cNvPr id="11" name="Picture 10" descr="Blue text on a black background&#10;&#10;Description automatically generated with medium confidence">
            <a:extLst>
              <a:ext uri="{FF2B5EF4-FFF2-40B4-BE49-F238E27FC236}">
                <a16:creationId xmlns:a16="http://schemas.microsoft.com/office/drawing/2014/main" id="{EEA62D3B-3BAD-4797-AF2B-5CAC266609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1" y="4837366"/>
            <a:ext cx="589790" cy="91440"/>
          </a:xfrm>
          <a:prstGeom prst="rect">
            <a:avLst/>
          </a:prstGeom>
        </p:spPr>
      </p:pic>
    </p:spTree>
    <p:extLst>
      <p:ext uri="{BB962C8B-B14F-4D97-AF65-F5344CB8AC3E}">
        <p14:creationId xmlns:p14="http://schemas.microsoft.com/office/powerpoint/2010/main" val="2085828610"/>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000" y="378725"/>
            <a:ext cx="4063500" cy="889292"/>
          </a:xfrm>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a:xfrm>
            <a:off x="324000" y="1473960"/>
            <a:ext cx="4063500" cy="3158764"/>
          </a:xfrm>
        </p:spPr>
        <p:txBody>
          <a:bodyPr/>
          <a:lstStyle>
            <a:lvl1pPr>
              <a:spcBef>
                <a:spcPts val="0"/>
              </a:spcBef>
              <a:spcAft>
                <a:spcPts val="675"/>
              </a:spcAft>
              <a:defRPr>
                <a:solidFill>
                  <a:schemeClr val="bg1"/>
                </a:solidFill>
              </a:defRPr>
            </a:lvl1pPr>
            <a:lvl2pPr>
              <a:spcBef>
                <a:spcPts val="0"/>
              </a:spcBef>
              <a:spcAft>
                <a:spcPts val="675"/>
              </a:spcAft>
              <a:defRPr>
                <a:solidFill>
                  <a:schemeClr val="bg1"/>
                </a:solidFill>
              </a:defRPr>
            </a:lvl2pPr>
            <a:lvl3pPr>
              <a:spcBef>
                <a:spcPts val="0"/>
              </a:spcBef>
              <a:spcAft>
                <a:spcPts val="675"/>
              </a:spcAft>
              <a:defRPr>
                <a:solidFill>
                  <a:schemeClr val="bg1"/>
                </a:solidFill>
              </a:defRPr>
            </a:lvl3pPr>
            <a:lvl4pPr>
              <a:spcBef>
                <a:spcPts val="0"/>
              </a:spcBef>
              <a:spcAft>
                <a:spcPts val="675"/>
              </a:spcAft>
              <a:defRPr>
                <a:solidFill>
                  <a:schemeClr val="bg1"/>
                </a:solidFill>
              </a:defRPr>
            </a:lvl4pPr>
            <a:lvl5pPr>
              <a:spcBef>
                <a:spcPts val="0"/>
              </a:spcBef>
              <a:spcAft>
                <a:spcPts val="675"/>
              </a:spcAft>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1" y="4838400"/>
            <a:ext cx="588647" cy="91440"/>
          </a:xfrm>
          <a:prstGeom prst="rect">
            <a:avLst/>
          </a:prstGeom>
        </p:spPr>
      </p:pic>
      <p:sp>
        <p:nvSpPr>
          <p:cNvPr id="8" name="Picture Placeholder 6">
            <a:extLst>
              <a:ext uri="{FF2B5EF4-FFF2-40B4-BE49-F238E27FC236}">
                <a16:creationId xmlns:a16="http://schemas.microsoft.com/office/drawing/2014/main" id="{B55C06EF-8EA0-4C8F-A85B-277F498FF248}"/>
              </a:ext>
            </a:extLst>
          </p:cNvPr>
          <p:cNvSpPr>
            <a:spLocks noGrp="1"/>
          </p:cNvSpPr>
          <p:nvPr>
            <p:ph type="pic" sz="quarter" idx="13"/>
          </p:nvPr>
        </p:nvSpPr>
        <p:spPr>
          <a:xfrm>
            <a:off x="4634145" y="0"/>
            <a:ext cx="4509857" cy="5143500"/>
          </a:xfrm>
        </p:spPr>
        <p:txBody>
          <a:bodyPr/>
          <a:lstStyle/>
          <a:p>
            <a:r>
              <a:rPr lang="en-GB"/>
              <a:t>Click icon to add picture</a:t>
            </a:r>
          </a:p>
        </p:txBody>
      </p:sp>
    </p:spTree>
    <p:extLst>
      <p:ext uri="{BB962C8B-B14F-4D97-AF65-F5344CB8AC3E}">
        <p14:creationId xmlns:p14="http://schemas.microsoft.com/office/powerpoint/2010/main" val="1109696967"/>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030170"/>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9330" y="782248"/>
            <a:ext cx="4964821" cy="3825031"/>
          </a:xfrm>
        </p:spPr>
        <p:txBody>
          <a:bodyPr/>
          <a:lstStyle>
            <a:lvl1pPr marL="111375" indent="-111375">
              <a:lnSpc>
                <a:spcPts val="2363"/>
              </a:lnSpc>
              <a:spcAft>
                <a:spcPts val="0"/>
              </a:spcAft>
              <a:defRPr sz="2250" b="0" i="1">
                <a:solidFill>
                  <a:schemeClr val="bg1"/>
                </a:solidFill>
              </a:defRPr>
            </a:lvl1pPr>
            <a:lvl2pPr marL="111375">
              <a:lnSpc>
                <a:spcPts val="1463"/>
              </a:lnSpc>
              <a:spcAft>
                <a:spcPts val="0"/>
              </a:spcAft>
              <a:defRPr sz="1294">
                <a:solidFill>
                  <a:schemeClr val="bg1"/>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Anchor: What do you need to know about your pension?</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8" name="Picture 7" descr="Shape&#10;&#10;Description automatically generated">
            <a:extLst>
              <a:ext uri="{FF2B5EF4-FFF2-40B4-BE49-F238E27FC236}">
                <a16:creationId xmlns:a16="http://schemas.microsoft.com/office/drawing/2014/main" id="{246D7AA3-C2BF-4FBC-94B1-46E45017D3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843" y="3"/>
            <a:ext cx="596648" cy="1186436"/>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5F1FD768-99C9-43CF-9D95-042DD3CB8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001" y="4838400"/>
            <a:ext cx="588647" cy="91440"/>
          </a:xfrm>
          <a:prstGeom prst="rect">
            <a:avLst/>
          </a:prstGeom>
        </p:spPr>
      </p:pic>
    </p:spTree>
    <p:extLst>
      <p:ext uri="{BB962C8B-B14F-4D97-AF65-F5344CB8AC3E}">
        <p14:creationId xmlns:p14="http://schemas.microsoft.com/office/powerpoint/2010/main" val="2037201804"/>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amp; Full Image 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9144000" cy="5143500"/>
          </a:xfrm>
        </p:spPr>
        <p:txBody>
          <a:bodyPr/>
          <a:lstStyle/>
          <a:p>
            <a:r>
              <a:rPr lang="en-GB"/>
              <a:t>Click icon to add picture</a:t>
            </a:r>
          </a:p>
        </p:txBody>
      </p:sp>
      <p:sp>
        <p:nvSpPr>
          <p:cNvPr id="2" name="Title 1"/>
          <p:cNvSpPr>
            <a:spLocks noGrp="1"/>
          </p:cNvSpPr>
          <p:nvPr>
            <p:ph type="title"/>
          </p:nvPr>
        </p:nvSpPr>
        <p:spPr>
          <a:xfrm>
            <a:off x="324001" y="378725"/>
            <a:ext cx="3331382" cy="889292"/>
          </a:xfrm>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a:xfrm>
            <a:off x="324001" y="1473960"/>
            <a:ext cx="3331381" cy="3158764"/>
          </a:xfrm>
        </p:spPr>
        <p:txBody>
          <a:bodyPr/>
          <a:lstStyle>
            <a:lvl1pPr>
              <a:spcBef>
                <a:spcPts val="0"/>
              </a:spcBef>
              <a:spcAft>
                <a:spcPts val="675"/>
              </a:spcAft>
              <a:defRPr>
                <a:solidFill>
                  <a:schemeClr val="bg1"/>
                </a:solidFill>
              </a:defRPr>
            </a:lvl1pPr>
            <a:lvl2pPr>
              <a:spcBef>
                <a:spcPts val="0"/>
              </a:spcBef>
              <a:spcAft>
                <a:spcPts val="675"/>
              </a:spcAft>
              <a:defRPr>
                <a:solidFill>
                  <a:schemeClr val="bg1"/>
                </a:solidFill>
              </a:defRPr>
            </a:lvl2pPr>
            <a:lvl3pPr>
              <a:spcBef>
                <a:spcPts val="0"/>
              </a:spcBef>
              <a:spcAft>
                <a:spcPts val="675"/>
              </a:spcAft>
              <a:defRPr>
                <a:solidFill>
                  <a:schemeClr val="bg1"/>
                </a:solidFill>
              </a:defRPr>
            </a:lvl3pPr>
            <a:lvl4pPr>
              <a:spcBef>
                <a:spcPts val="0"/>
              </a:spcBef>
              <a:spcAft>
                <a:spcPts val="675"/>
              </a:spcAft>
              <a:defRPr>
                <a:solidFill>
                  <a:schemeClr val="bg1"/>
                </a:solidFill>
              </a:defRPr>
            </a:lvl4pPr>
            <a:lvl5pPr>
              <a:spcBef>
                <a:spcPts val="0"/>
              </a:spcBef>
              <a:spcAft>
                <a:spcPts val="675"/>
              </a:spcAft>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Anchor: What do you need to know about your pension?</a:t>
            </a:r>
            <a:endParaRPr lang="en-GB">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1" y="4838400"/>
            <a:ext cx="588647" cy="91440"/>
          </a:xfrm>
          <a:prstGeom prst="rect">
            <a:avLst/>
          </a:prstGeom>
        </p:spPr>
      </p:pic>
    </p:spTree>
    <p:extLst>
      <p:ext uri="{BB962C8B-B14F-4D97-AF65-F5344CB8AC3E}">
        <p14:creationId xmlns:p14="http://schemas.microsoft.com/office/powerpoint/2010/main" val="1002559612"/>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amp; Full Image 0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9144000" cy="5143500"/>
          </a:xfrm>
        </p:spPr>
        <p:txBody>
          <a:bodyPr lIns="0"/>
          <a:lstStyle/>
          <a:p>
            <a:r>
              <a:rPr lang="en-GB"/>
              <a:t>Click icon to add picture</a:t>
            </a:r>
          </a:p>
        </p:txBody>
      </p:sp>
      <p:sp>
        <p:nvSpPr>
          <p:cNvPr id="3" name="Content Placeholder 2"/>
          <p:cNvSpPr>
            <a:spLocks noGrp="1"/>
          </p:cNvSpPr>
          <p:nvPr>
            <p:ph idx="1"/>
          </p:nvPr>
        </p:nvSpPr>
        <p:spPr>
          <a:xfrm>
            <a:off x="324001" y="331393"/>
            <a:ext cx="3790800" cy="3783407"/>
          </a:xfrm>
          <a:solidFill>
            <a:schemeClr val="accent1"/>
          </a:solidFill>
          <a:ln>
            <a:noFill/>
          </a:ln>
        </p:spPr>
        <p:txBody>
          <a:bodyPr lIns="432000" tIns="450000" rIns="72000"/>
          <a:lstStyle>
            <a:lvl1pPr>
              <a:lnSpc>
                <a:spcPts val="2363"/>
              </a:lnSpc>
              <a:spcAft>
                <a:spcPts val="1519"/>
              </a:spcAft>
              <a:defRPr sz="2250">
                <a:solidFill>
                  <a:schemeClr val="bg1"/>
                </a:solidFill>
              </a:defRPr>
            </a:lvl1pPr>
            <a:lvl2pPr>
              <a:defRPr b="1">
                <a:solidFill>
                  <a:schemeClr val="bg1"/>
                </a:solidFill>
                <a:latin typeface="+mj-lt"/>
              </a:defRPr>
            </a:lvl2pPr>
            <a:lvl3pPr marL="0" indent="0">
              <a:buNone/>
              <a:defRPr>
                <a:solidFill>
                  <a:schemeClr val="bg1"/>
                </a:solidFill>
              </a:defRPr>
            </a:lvl3pPr>
            <a:lvl4pPr marL="172125">
              <a:defRPr>
                <a:solidFill>
                  <a:schemeClr val="bg1"/>
                </a:solidFill>
              </a:defRPr>
            </a:lvl4pPr>
            <a:lvl5pPr marL="334125">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Anchor: What do you need to know about your pension?</a:t>
            </a:r>
            <a:endParaRPr lang="en-GB">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1" y="4838400"/>
            <a:ext cx="588647" cy="91440"/>
          </a:xfrm>
          <a:prstGeom prst="rect">
            <a:avLst/>
          </a:prstGeom>
        </p:spPr>
      </p:pic>
    </p:spTree>
    <p:extLst>
      <p:ext uri="{BB962C8B-B14F-4D97-AF65-F5344CB8AC3E}">
        <p14:creationId xmlns:p14="http://schemas.microsoft.com/office/powerpoint/2010/main" val="3430955742"/>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Blue CoBrande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3757527"/>
            <a:ext cx="9144000" cy="1385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779229" y="1200151"/>
            <a:ext cx="7678972" cy="1459561"/>
          </a:xfrm>
        </p:spPr>
        <p:txBody>
          <a:bodyPr anchor="t"/>
          <a:lstStyle>
            <a:lvl1pPr indent="297000" algn="l">
              <a:lnSpc>
                <a:spcPts val="4500"/>
              </a:lnSpc>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79228" y="3026415"/>
            <a:ext cx="4627659" cy="670943"/>
          </a:xfrm>
        </p:spPr>
        <p:txBody>
          <a:bodyPr anchor="t"/>
          <a:lstStyle>
            <a:lvl1pPr marL="0" indent="0" algn="l">
              <a:lnSpc>
                <a:spcPts val="1950"/>
              </a:lnSpc>
              <a:spcBef>
                <a:spcPts val="0"/>
              </a:spcBef>
              <a:spcAft>
                <a:spcPts val="0"/>
              </a:spcAft>
              <a:buNone/>
              <a:defRPr sz="1725"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412" y="1"/>
            <a:ext cx="799657" cy="1732160"/>
          </a:xfrm>
          <a:prstGeom prst="rect">
            <a:avLst/>
          </a:prstGeom>
        </p:spPr>
      </p:pic>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9562" y="4183145"/>
            <a:ext cx="1660880" cy="637315"/>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94423" y="4183144"/>
            <a:ext cx="1620015" cy="564644"/>
          </a:xfrm>
          <a:prstGeom prst="rect">
            <a:avLst/>
          </a:prstGeom>
        </p:spPr>
      </p:pic>
      <p:sp>
        <p:nvSpPr>
          <p:cNvPr id="10" name="Text Placeholder 8">
            <a:extLst>
              <a:ext uri="{FF2B5EF4-FFF2-40B4-BE49-F238E27FC236}">
                <a16:creationId xmlns:a16="http://schemas.microsoft.com/office/drawing/2014/main" id="{556F9628-AA92-4800-B780-6055198D3275}"/>
              </a:ext>
            </a:extLst>
          </p:cNvPr>
          <p:cNvSpPr>
            <a:spLocks noGrp="1"/>
          </p:cNvSpPr>
          <p:nvPr>
            <p:ph type="body" sz="quarter" idx="11" hasCustomPrompt="1"/>
          </p:nvPr>
        </p:nvSpPr>
        <p:spPr>
          <a:xfrm>
            <a:off x="6069994" y="3026042"/>
            <a:ext cx="2388207" cy="285224"/>
          </a:xfrm>
        </p:spPr>
        <p:txBody>
          <a:bodyPr/>
          <a:lstStyle>
            <a:lvl1pPr>
              <a:lnSpc>
                <a:spcPts val="1950"/>
              </a:lnSpc>
              <a:spcBef>
                <a:spcPts val="0"/>
              </a:spcBef>
              <a:spcAft>
                <a:spcPts val="0"/>
              </a:spcAft>
              <a:defRPr sz="1725" b="1">
                <a:solidFill>
                  <a:schemeClr val="bg1"/>
                </a:solidFill>
              </a:defRPr>
            </a:lvl1pPr>
          </a:lstStyle>
          <a:p>
            <a:pPr lvl="0"/>
            <a:r>
              <a:rPr lang="en-US"/>
              <a:t>Add text </a:t>
            </a:r>
          </a:p>
        </p:txBody>
      </p:sp>
      <p:sp>
        <p:nvSpPr>
          <p:cNvPr id="12" name="Date Placeholder 3">
            <a:extLst>
              <a:ext uri="{FF2B5EF4-FFF2-40B4-BE49-F238E27FC236}">
                <a16:creationId xmlns:a16="http://schemas.microsoft.com/office/drawing/2014/main" id="{165260BC-2172-4C4B-8545-6F380E2D84F9}"/>
              </a:ext>
            </a:extLst>
          </p:cNvPr>
          <p:cNvSpPr>
            <a:spLocks noGrp="1"/>
          </p:cNvSpPr>
          <p:nvPr>
            <p:ph type="dt" sz="half" idx="2"/>
          </p:nvPr>
        </p:nvSpPr>
        <p:spPr>
          <a:xfrm>
            <a:off x="6069994" y="3284776"/>
            <a:ext cx="2388206" cy="285224"/>
          </a:xfrm>
          <a:prstGeom prst="rect">
            <a:avLst/>
          </a:prstGeom>
        </p:spPr>
        <p:txBody>
          <a:bodyPr vert="horz" lIns="0" tIns="0" rIns="0" bIns="0" rtlCol="0" anchor="t" anchorCtr="0"/>
          <a:lstStyle>
            <a:lvl1pPr algn="l">
              <a:defRPr sz="1725">
                <a:solidFill>
                  <a:schemeClr val="bg1"/>
                </a:solidFill>
                <a:latin typeface="+mj-lt"/>
              </a:defRPr>
            </a:lvl1pPr>
          </a:lstStyle>
          <a:p>
            <a:pPr>
              <a:lnSpc>
                <a:spcPts val="1950"/>
              </a:lnSpc>
            </a:pPr>
            <a:endParaRPr lang="en-GB"/>
          </a:p>
        </p:txBody>
      </p:sp>
    </p:spTree>
    <p:extLst>
      <p:ext uri="{BB962C8B-B14F-4D97-AF65-F5344CB8AC3E}">
        <p14:creationId xmlns:p14="http://schemas.microsoft.com/office/powerpoint/2010/main" val="2720251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Image Title -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1" y="323042"/>
            <a:ext cx="5190565" cy="4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429562" y="806825"/>
            <a:ext cx="4627659" cy="1185021"/>
          </a:xfrm>
        </p:spPr>
        <p:txBody>
          <a:bodyPr anchor="t"/>
          <a:lstStyle>
            <a:lvl1pPr indent="0" algn="l">
              <a:lnSpc>
                <a:spcPts val="3750"/>
              </a:lnSpc>
              <a:defRPr sz="375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29563" y="2269192"/>
            <a:ext cx="4627657" cy="637315"/>
          </a:xfrm>
        </p:spPr>
        <p:txBody>
          <a:bodyPr anchor="t"/>
          <a:lstStyle>
            <a:lvl1pPr marL="0" indent="0" algn="l">
              <a:lnSpc>
                <a:spcPts val="1950"/>
              </a:lnSpc>
              <a:spcBef>
                <a:spcPts val="0"/>
              </a:spcBef>
              <a:spcAft>
                <a:spcPts val="0"/>
              </a:spcAft>
              <a:buNone/>
              <a:defRPr sz="1725" b="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9562" y="4049889"/>
            <a:ext cx="1660880" cy="637315"/>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2711" y="4049887"/>
            <a:ext cx="1620015" cy="564644"/>
          </a:xfrm>
          <a:prstGeom prst="rect">
            <a:avLst/>
          </a:prstGeom>
        </p:spPr>
      </p:pic>
      <p:sp>
        <p:nvSpPr>
          <p:cNvPr id="5" name="Picture Placeholder 4">
            <a:extLst>
              <a:ext uri="{FF2B5EF4-FFF2-40B4-BE49-F238E27FC236}">
                <a16:creationId xmlns:a16="http://schemas.microsoft.com/office/drawing/2014/main" id="{7C0B4D82-07B6-41D6-A0C6-66D8DEA743AD}"/>
              </a:ext>
            </a:extLst>
          </p:cNvPr>
          <p:cNvSpPr>
            <a:spLocks noGrp="1"/>
          </p:cNvSpPr>
          <p:nvPr>
            <p:ph type="pic" sz="quarter" idx="11"/>
          </p:nvPr>
        </p:nvSpPr>
        <p:spPr>
          <a:xfrm>
            <a:off x="-2893" y="0"/>
            <a:ext cx="9146894" cy="51435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434051 h 6858000"/>
              <a:gd name="connsiteX5" fmla="*/ 0 w 9144000"/>
              <a:gd name="connsiteY5"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2894 w 9146894"/>
              <a:gd name="connsiteY5" fmla="*/ 434051 h 6858000"/>
              <a:gd name="connsiteX6" fmla="*/ 2894 w 9146894"/>
              <a:gd name="connsiteY6" fmla="*/ 0 h 6858000"/>
              <a:gd name="connsiteX0" fmla="*/ 5850 w 9149850"/>
              <a:gd name="connsiteY0" fmla="*/ 0 h 6858000"/>
              <a:gd name="connsiteX1" fmla="*/ 9149850 w 9149850"/>
              <a:gd name="connsiteY1" fmla="*/ 0 h 6858000"/>
              <a:gd name="connsiteX2" fmla="*/ 9149850 w 9149850"/>
              <a:gd name="connsiteY2" fmla="*/ 6858000 h 6858000"/>
              <a:gd name="connsiteX3" fmla="*/ 5850 w 9149850"/>
              <a:gd name="connsiteY3" fmla="*/ 6858000 h 6858000"/>
              <a:gd name="connsiteX4" fmla="*/ 2956 w 9149850"/>
              <a:gd name="connsiteY4" fmla="*/ 6421056 h 6858000"/>
              <a:gd name="connsiteX5" fmla="*/ 63 w 9149850"/>
              <a:gd name="connsiteY5" fmla="*/ 3944073 h 6858000"/>
              <a:gd name="connsiteX6" fmla="*/ 5850 w 9149850"/>
              <a:gd name="connsiteY6" fmla="*/ 434051 h 6858000"/>
              <a:gd name="connsiteX7" fmla="*/ 5850 w 9149850"/>
              <a:gd name="connsiteY7" fmla="*/ 0 h 6858000"/>
              <a:gd name="connsiteX0" fmla="*/ 2895 w 9146895"/>
              <a:gd name="connsiteY0" fmla="*/ 0 h 6858000"/>
              <a:gd name="connsiteX1" fmla="*/ 9146895 w 9146895"/>
              <a:gd name="connsiteY1" fmla="*/ 0 h 6858000"/>
              <a:gd name="connsiteX2" fmla="*/ 9146895 w 9146895"/>
              <a:gd name="connsiteY2" fmla="*/ 6858000 h 6858000"/>
              <a:gd name="connsiteX3" fmla="*/ 2895 w 9146895"/>
              <a:gd name="connsiteY3" fmla="*/ 6858000 h 6858000"/>
              <a:gd name="connsiteX4" fmla="*/ 1 w 9146895"/>
              <a:gd name="connsiteY4" fmla="*/ 6421056 h 6858000"/>
              <a:gd name="connsiteX5" fmla="*/ 5182567 w 9146895"/>
              <a:gd name="connsiteY5" fmla="*/ 6412375 h 6858000"/>
              <a:gd name="connsiteX6" fmla="*/ 2895 w 9146895"/>
              <a:gd name="connsiteY6" fmla="*/ 434051 h 6858000"/>
              <a:gd name="connsiteX7" fmla="*/ 2895 w 9146895"/>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8788 h 6866788"/>
              <a:gd name="connsiteX1" fmla="*/ 9146894 w 9146894"/>
              <a:gd name="connsiteY1" fmla="*/ 8788 h 6866788"/>
              <a:gd name="connsiteX2" fmla="*/ 9146894 w 9146894"/>
              <a:gd name="connsiteY2" fmla="*/ 6866788 h 6866788"/>
              <a:gd name="connsiteX3" fmla="*/ 2894 w 9146894"/>
              <a:gd name="connsiteY3" fmla="*/ 6866788 h 6866788"/>
              <a:gd name="connsiteX4" fmla="*/ 0 w 9146894"/>
              <a:gd name="connsiteY4" fmla="*/ 6429844 h 6866788"/>
              <a:gd name="connsiteX5" fmla="*/ 5188353 w 9146894"/>
              <a:gd name="connsiteY5" fmla="*/ 6432738 h 6866788"/>
              <a:gd name="connsiteX6" fmla="*/ 5191245 w 9146894"/>
              <a:gd name="connsiteY6" fmla="*/ 442839 h 6866788"/>
              <a:gd name="connsiteX7" fmla="*/ 2894 w 9146894"/>
              <a:gd name="connsiteY7" fmla="*/ 442839 h 6866788"/>
              <a:gd name="connsiteX8" fmla="*/ 2894 w 9146894"/>
              <a:gd name="connsiteY8" fmla="*/ 8788 h 6866788"/>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6894" h="6858000">
                <a:moveTo>
                  <a:pt x="2894" y="0"/>
                </a:moveTo>
                <a:lnTo>
                  <a:pt x="9146894" y="0"/>
                </a:lnTo>
                <a:lnTo>
                  <a:pt x="9146894" y="6858000"/>
                </a:lnTo>
                <a:lnTo>
                  <a:pt x="2894" y="6858000"/>
                </a:lnTo>
                <a:cubicBezTo>
                  <a:pt x="1929" y="6712352"/>
                  <a:pt x="965" y="6566704"/>
                  <a:pt x="0" y="6421056"/>
                </a:cubicBezTo>
                <a:lnTo>
                  <a:pt x="5188353" y="6423950"/>
                </a:lnTo>
                <a:cubicBezTo>
                  <a:pt x="5200410" y="5811938"/>
                  <a:pt x="5187387" y="1574158"/>
                  <a:pt x="5191245" y="434051"/>
                </a:cubicBezTo>
                <a:lnTo>
                  <a:pt x="2894" y="434051"/>
                </a:lnTo>
                <a:lnTo>
                  <a:pt x="2894" y="0"/>
                </a:lnTo>
                <a:close/>
              </a:path>
            </a:pathLst>
          </a:custGeom>
        </p:spPr>
        <p:txBody>
          <a:bodyPr/>
          <a:lstStyle/>
          <a:p>
            <a:r>
              <a:rPr lang="en-US"/>
              <a:t>Click icon to add picture</a:t>
            </a:r>
            <a:endParaRPr lang="en-GB"/>
          </a:p>
        </p:txBody>
      </p:sp>
      <p:sp>
        <p:nvSpPr>
          <p:cNvPr id="10" name="Text Placeholder 8">
            <a:extLst>
              <a:ext uri="{FF2B5EF4-FFF2-40B4-BE49-F238E27FC236}">
                <a16:creationId xmlns:a16="http://schemas.microsoft.com/office/drawing/2014/main" id="{403D9B65-712C-4BD9-A69D-2B3550346D9E}"/>
              </a:ext>
            </a:extLst>
          </p:cNvPr>
          <p:cNvSpPr>
            <a:spLocks noGrp="1"/>
          </p:cNvSpPr>
          <p:nvPr>
            <p:ph type="body" sz="quarter" idx="12" hasCustomPrompt="1"/>
          </p:nvPr>
        </p:nvSpPr>
        <p:spPr>
          <a:xfrm>
            <a:off x="430490" y="2964232"/>
            <a:ext cx="2388207" cy="285224"/>
          </a:xfrm>
        </p:spPr>
        <p:txBody>
          <a:bodyPr/>
          <a:lstStyle>
            <a:lvl1pPr>
              <a:lnSpc>
                <a:spcPts val="1950"/>
              </a:lnSpc>
              <a:spcBef>
                <a:spcPts val="0"/>
              </a:spcBef>
              <a:spcAft>
                <a:spcPts val="0"/>
              </a:spcAft>
              <a:defRPr sz="1725" b="1">
                <a:solidFill>
                  <a:schemeClr val="accent1"/>
                </a:solidFill>
              </a:defRPr>
            </a:lvl1pPr>
          </a:lstStyle>
          <a:p>
            <a:pPr lvl="0"/>
            <a:r>
              <a:rPr lang="en-US"/>
              <a:t>Add text </a:t>
            </a:r>
          </a:p>
        </p:txBody>
      </p:sp>
      <p:sp>
        <p:nvSpPr>
          <p:cNvPr id="11" name="Date Placeholder 3">
            <a:extLst>
              <a:ext uri="{FF2B5EF4-FFF2-40B4-BE49-F238E27FC236}">
                <a16:creationId xmlns:a16="http://schemas.microsoft.com/office/drawing/2014/main" id="{E5CF44A6-EAC4-45E5-B5B8-4D6CB5A357B6}"/>
              </a:ext>
            </a:extLst>
          </p:cNvPr>
          <p:cNvSpPr>
            <a:spLocks noGrp="1"/>
          </p:cNvSpPr>
          <p:nvPr>
            <p:ph type="dt" sz="half" idx="2"/>
          </p:nvPr>
        </p:nvSpPr>
        <p:spPr>
          <a:xfrm>
            <a:off x="430489" y="3222965"/>
            <a:ext cx="2388206" cy="285224"/>
          </a:xfrm>
          <a:prstGeom prst="rect">
            <a:avLst/>
          </a:prstGeom>
        </p:spPr>
        <p:txBody>
          <a:bodyPr vert="horz" lIns="0" tIns="0" rIns="0" bIns="0" rtlCol="0" anchor="t" anchorCtr="0"/>
          <a:lstStyle>
            <a:lvl1pPr algn="l">
              <a:defRPr sz="1725">
                <a:solidFill>
                  <a:schemeClr val="accent1"/>
                </a:solidFill>
                <a:latin typeface="+mj-lt"/>
              </a:defRPr>
            </a:lvl1pPr>
          </a:lstStyle>
          <a:p>
            <a:pPr>
              <a:lnSpc>
                <a:spcPts val="1950"/>
              </a:lnSpc>
            </a:pPr>
            <a:endParaRPr lang="en-GB"/>
          </a:p>
        </p:txBody>
      </p:sp>
    </p:spTree>
    <p:extLst>
      <p:ext uri="{BB962C8B-B14F-4D97-AF65-F5344CB8AC3E}">
        <p14:creationId xmlns:p14="http://schemas.microsoft.com/office/powerpoint/2010/main" val="3391694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theme" Target="../theme/theme2.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26" name="Rectangle 2"/>
          <p:cNvSpPr>
            <a:spLocks noGrp="1" noChangeArrowheads="1"/>
          </p:cNvSpPr>
          <p:nvPr>
            <p:ph type="title"/>
          </p:nvPr>
        </p:nvSpPr>
        <p:spPr bwMode="auto">
          <a:xfrm>
            <a:off x="433387" y="385266"/>
            <a:ext cx="6549093" cy="4822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33387" y="983378"/>
            <a:ext cx="8242301"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33387" y="4584529"/>
            <a:ext cx="5863293"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1"/>
                </a:solidFill>
              </a:defRPr>
            </a:lvl1pPr>
          </a:lstStyle>
          <a:p>
            <a:r>
              <a:rPr lang="en-US"/>
              <a:t>These slides remain the property of The Pensions Regulator and their content should not be altered on reproduction. </a:t>
            </a:r>
          </a:p>
        </p:txBody>
      </p:sp>
      <p:sp>
        <p:nvSpPr>
          <p:cNvPr id="8" name="TextBox 7"/>
          <p:cNvSpPr txBox="1"/>
          <p:nvPr/>
        </p:nvSpPr>
        <p:spPr>
          <a:xfrm>
            <a:off x="8513382" y="4570471"/>
            <a:ext cx="264785" cy="21544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r"/>
            <a:endParaRPr lang="en-US" sz="800"/>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19187" y="222334"/>
            <a:ext cx="1436284" cy="600812"/>
          </a:xfrm>
          <a:prstGeom prst="rect">
            <a:avLst/>
          </a:prstGeom>
        </p:spPr>
      </p:pic>
      <p:sp>
        <p:nvSpPr>
          <p:cNvPr id="9" name="Slide Number Placeholder 4"/>
          <p:cNvSpPr>
            <a:spLocks noGrp="1"/>
          </p:cNvSpPr>
          <p:nvPr>
            <p:ph type="sldNum" sz="quarter" idx="4"/>
          </p:nvPr>
        </p:nvSpPr>
        <p:spPr>
          <a:xfrm>
            <a:off x="7840705" y="4554421"/>
            <a:ext cx="814766" cy="328246"/>
          </a:xfrm>
          <a:prstGeom prst="rect">
            <a:avLst/>
          </a:prstGeom>
        </p:spPr>
        <p:txBody>
          <a:bodyPr vert="horz" lIns="91440" tIns="45720" rIns="91440" bIns="45720" rtlCol="0" anchor="t" anchorCtr="0"/>
          <a:lstStyle>
            <a:lvl1pPr algn="r">
              <a:defRPr sz="1000" b="0">
                <a:solidFill>
                  <a:schemeClr val="tx1"/>
                </a:solidFill>
              </a:defRPr>
            </a:lvl1pPr>
          </a:lstStyle>
          <a:p>
            <a:fld id="{C798A6DB-7B00-46DB-9780-DD62CD61A33E}"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5" r:id="rId4"/>
    <p:sldLayoutId id="2147483656" r:id="rId5"/>
    <p:sldLayoutId id="2147483657" r:id="rId6"/>
    <p:sldLayoutId id="2147483731" r:id="rId7"/>
  </p:sldLayoutIdLst>
  <p:hf hdr="0" ftr="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1800" b="1">
          <a:solidFill>
            <a:srgbClr val="482A87"/>
          </a:solidFill>
          <a:latin typeface="Arial" charset="0"/>
          <a:ea typeface="ヒラギノ角ゴ Pro W3" pitchFamily="96" charset="-128"/>
        </a:defRPr>
      </a:lvl2pPr>
      <a:lvl3pPr algn="l" rtl="0" eaLnBrk="1" fontAlgn="base" hangingPunct="1">
        <a:spcBef>
          <a:spcPct val="0"/>
        </a:spcBef>
        <a:spcAft>
          <a:spcPct val="0"/>
        </a:spcAft>
        <a:defRPr sz="1800" b="1">
          <a:solidFill>
            <a:srgbClr val="482A87"/>
          </a:solidFill>
          <a:latin typeface="Arial" charset="0"/>
          <a:ea typeface="ヒラギノ角ゴ Pro W3" pitchFamily="96" charset="-128"/>
        </a:defRPr>
      </a:lvl3pPr>
      <a:lvl4pPr algn="l" rtl="0" eaLnBrk="1" fontAlgn="base" hangingPunct="1">
        <a:spcBef>
          <a:spcPct val="0"/>
        </a:spcBef>
        <a:spcAft>
          <a:spcPct val="0"/>
        </a:spcAft>
        <a:defRPr sz="1800" b="1">
          <a:solidFill>
            <a:srgbClr val="482A87"/>
          </a:solidFill>
          <a:latin typeface="Arial" charset="0"/>
          <a:ea typeface="ヒラギノ角ゴ Pro W3" pitchFamily="96" charset="-128"/>
        </a:defRPr>
      </a:lvl4pPr>
      <a:lvl5pPr algn="l" rtl="0" eaLnBrk="1" fontAlgn="base" hangingPunct="1">
        <a:spcBef>
          <a:spcPct val="0"/>
        </a:spcBef>
        <a:spcAft>
          <a:spcPct val="0"/>
        </a:spcAft>
        <a:defRPr sz="1800" b="1">
          <a:solidFill>
            <a:srgbClr val="482A87"/>
          </a:solidFill>
          <a:latin typeface="Arial" charset="0"/>
          <a:ea typeface="ヒラギノ角ゴ Pro W3" pitchFamily="96" charset="-128"/>
        </a:defRPr>
      </a:lvl5pPr>
      <a:lvl6pPr marL="342900" algn="l" rtl="0" eaLnBrk="1" fontAlgn="base" hangingPunct="1">
        <a:spcBef>
          <a:spcPct val="0"/>
        </a:spcBef>
        <a:spcAft>
          <a:spcPct val="0"/>
        </a:spcAft>
        <a:defRPr sz="1800" b="1">
          <a:solidFill>
            <a:srgbClr val="482A87"/>
          </a:solidFill>
          <a:latin typeface="Arial" charset="0"/>
          <a:ea typeface="ヒラギノ角ゴ Pro W3" pitchFamily="96" charset="-128"/>
        </a:defRPr>
      </a:lvl6pPr>
      <a:lvl7pPr marL="685800" algn="l" rtl="0" eaLnBrk="1" fontAlgn="base" hangingPunct="1">
        <a:spcBef>
          <a:spcPct val="0"/>
        </a:spcBef>
        <a:spcAft>
          <a:spcPct val="0"/>
        </a:spcAft>
        <a:defRPr sz="1800" b="1">
          <a:solidFill>
            <a:srgbClr val="482A87"/>
          </a:solidFill>
          <a:latin typeface="Arial" charset="0"/>
          <a:ea typeface="ヒラギノ角ゴ Pro W3" pitchFamily="96" charset="-128"/>
        </a:defRPr>
      </a:lvl7pPr>
      <a:lvl8pPr marL="1028700" algn="l" rtl="0" eaLnBrk="1" fontAlgn="base" hangingPunct="1">
        <a:spcBef>
          <a:spcPct val="0"/>
        </a:spcBef>
        <a:spcAft>
          <a:spcPct val="0"/>
        </a:spcAft>
        <a:defRPr sz="1800" b="1">
          <a:solidFill>
            <a:srgbClr val="482A87"/>
          </a:solidFill>
          <a:latin typeface="Arial" charset="0"/>
          <a:ea typeface="ヒラギノ角ゴ Pro W3" pitchFamily="96" charset="-128"/>
        </a:defRPr>
      </a:lvl8pPr>
      <a:lvl9pPr marL="1371600" algn="l" rtl="0" eaLnBrk="1" fontAlgn="base" hangingPunct="1">
        <a:spcBef>
          <a:spcPct val="0"/>
        </a:spcBef>
        <a:spcAft>
          <a:spcPct val="0"/>
        </a:spcAft>
        <a:defRPr sz="1800" b="1">
          <a:solidFill>
            <a:srgbClr val="482A87"/>
          </a:solidFill>
          <a:latin typeface="Arial" charset="0"/>
          <a:ea typeface="ヒラギノ角ゴ Pro W3" pitchFamily="96" charset="-128"/>
        </a:defRPr>
      </a:lvl9pPr>
    </p:titleStyle>
    <p:bodyStyle>
      <a:lvl1pPr marL="257175" indent="-257175" algn="l" rtl="0" eaLnBrk="1" fontAlgn="base" hangingPunct="1">
        <a:lnSpc>
          <a:spcPct val="110000"/>
        </a:lnSpc>
        <a:spcBef>
          <a:spcPct val="20000"/>
        </a:spcBef>
        <a:spcAft>
          <a:spcPct val="0"/>
        </a:spcAft>
        <a:buClr>
          <a:schemeClr val="accent2"/>
        </a:buClr>
        <a:buFont typeface="Times" pitchFamily="96" charset="0"/>
        <a:buChar char="•"/>
        <a:defRPr sz="2000">
          <a:solidFill>
            <a:schemeClr val="tx1"/>
          </a:solidFill>
          <a:latin typeface="+mn-lt"/>
          <a:ea typeface="+mn-ea"/>
          <a:cs typeface="+mn-cs"/>
        </a:defRPr>
      </a:lvl1pPr>
      <a:lvl2pPr marL="557213" indent="-214313" algn="l" rtl="0" eaLnBrk="1" fontAlgn="base" hangingPunct="1">
        <a:lnSpc>
          <a:spcPct val="110000"/>
        </a:lnSpc>
        <a:spcBef>
          <a:spcPct val="20000"/>
        </a:spcBef>
        <a:spcAft>
          <a:spcPct val="0"/>
        </a:spcAft>
        <a:buClr>
          <a:schemeClr val="accent2"/>
        </a:buClr>
        <a:buChar char="–"/>
        <a:defRPr sz="1800">
          <a:solidFill>
            <a:schemeClr val="tx1"/>
          </a:solidFill>
          <a:latin typeface="+mn-lt"/>
          <a:ea typeface="+mn-ea"/>
        </a:defRPr>
      </a:lvl2pPr>
      <a:lvl3pPr marL="857250" indent="-171450" algn="l" rtl="0" eaLnBrk="1" fontAlgn="base" hangingPunct="1">
        <a:lnSpc>
          <a:spcPct val="110000"/>
        </a:lnSpc>
        <a:spcBef>
          <a:spcPct val="20000"/>
        </a:spcBef>
        <a:spcAft>
          <a:spcPct val="0"/>
        </a:spcAft>
        <a:buClr>
          <a:schemeClr val="accent2"/>
        </a:buClr>
        <a:buFont typeface="Times" pitchFamily="96" charset="0"/>
        <a:buChar char="•"/>
        <a:defRPr sz="1800">
          <a:solidFill>
            <a:schemeClr val="tx1"/>
          </a:solidFill>
          <a:latin typeface="+mn-lt"/>
          <a:ea typeface="+mn-ea"/>
        </a:defRPr>
      </a:lvl3pPr>
      <a:lvl4pPr marL="1200150" indent="-171450" algn="l" rtl="0" eaLnBrk="1" fontAlgn="base" hangingPunct="1">
        <a:spcBef>
          <a:spcPct val="20000"/>
        </a:spcBef>
        <a:spcAft>
          <a:spcPct val="0"/>
        </a:spcAft>
        <a:buClr>
          <a:schemeClr val="accent2"/>
        </a:buClr>
        <a:defRPr sz="1800">
          <a:solidFill>
            <a:schemeClr val="tx1"/>
          </a:solidFill>
          <a:latin typeface="+mn-lt"/>
          <a:ea typeface="+mn-ea"/>
        </a:defRPr>
      </a:lvl4pPr>
      <a:lvl5pPr marL="1543050" indent="-171450" algn="l" rtl="0" eaLnBrk="1" fontAlgn="base" hangingPunct="1">
        <a:spcBef>
          <a:spcPct val="20000"/>
        </a:spcBef>
        <a:spcAft>
          <a:spcPct val="0"/>
        </a:spcAft>
        <a:buClr>
          <a:schemeClr val="accent2"/>
        </a:buClr>
        <a:buChar char="»"/>
        <a:defRPr sz="1800">
          <a:solidFill>
            <a:schemeClr val="tx1"/>
          </a:solidFill>
          <a:latin typeface="+mn-lt"/>
          <a:ea typeface="+mn-ea"/>
        </a:defRPr>
      </a:lvl5pPr>
      <a:lvl6pPr marL="1885950" indent="-171450" algn="l" rtl="0" eaLnBrk="1" fontAlgn="base" hangingPunct="1">
        <a:spcBef>
          <a:spcPct val="20000"/>
        </a:spcBef>
        <a:spcAft>
          <a:spcPct val="0"/>
        </a:spcAft>
        <a:buChar char="»"/>
        <a:defRPr>
          <a:solidFill>
            <a:schemeClr val="tx1"/>
          </a:solidFill>
          <a:latin typeface="+mn-lt"/>
          <a:ea typeface="+mn-ea"/>
        </a:defRPr>
      </a:lvl6pPr>
      <a:lvl7pPr marL="2228850" indent="-171450" algn="l" rtl="0" eaLnBrk="1" fontAlgn="base" hangingPunct="1">
        <a:spcBef>
          <a:spcPct val="20000"/>
        </a:spcBef>
        <a:spcAft>
          <a:spcPct val="0"/>
        </a:spcAft>
        <a:buChar char="»"/>
        <a:defRPr>
          <a:solidFill>
            <a:schemeClr val="tx1"/>
          </a:solidFill>
          <a:latin typeface="+mn-lt"/>
          <a:ea typeface="+mn-ea"/>
        </a:defRPr>
      </a:lvl7pPr>
      <a:lvl8pPr marL="2571750" indent="-171450" algn="l" rtl="0" eaLnBrk="1" fontAlgn="base" hangingPunct="1">
        <a:spcBef>
          <a:spcPct val="20000"/>
        </a:spcBef>
        <a:spcAft>
          <a:spcPct val="0"/>
        </a:spcAft>
        <a:buChar char="»"/>
        <a:defRPr>
          <a:solidFill>
            <a:schemeClr val="tx1"/>
          </a:solidFill>
          <a:latin typeface="+mn-lt"/>
          <a:ea typeface="+mn-ea"/>
        </a:defRPr>
      </a:lvl8pPr>
      <a:lvl9pPr marL="2914650" indent="-171450" algn="l" rtl="0" eaLnBrk="1" fontAlgn="base" hangingPunct="1">
        <a:spcBef>
          <a:spcPct val="20000"/>
        </a:spcBef>
        <a:spcAft>
          <a:spcPct val="0"/>
        </a:spcAft>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981">
          <p15:clr>
            <a:srgbClr val="F26B43"/>
          </p15:clr>
        </p15:guide>
        <p15:guide id="4" pos="5465">
          <p15:clr>
            <a:srgbClr val="F26B43"/>
          </p15:clr>
        </p15:guide>
        <p15:guide id="5" orient="horz" pos="169">
          <p15:clr>
            <a:srgbClr val="F26B43"/>
          </p15:clr>
        </p15:guide>
        <p15:guide id="6" pos="340">
          <p15:clr>
            <a:srgbClr val="F26B43"/>
          </p15:clr>
        </p15:guide>
        <p15:guide id="7" orient="horz" pos="690">
          <p15:clr>
            <a:srgbClr val="F26B43"/>
          </p15:clr>
        </p15:guide>
        <p15:guide id="8" orient="horz" pos="4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7630" y="378725"/>
            <a:ext cx="8275092" cy="889292"/>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427630" y="1473959"/>
            <a:ext cx="8275092" cy="3158764"/>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574878" y="4804013"/>
            <a:ext cx="3549271" cy="237095"/>
          </a:xfrm>
          <a:prstGeom prst="rect">
            <a:avLst/>
          </a:prstGeom>
        </p:spPr>
        <p:txBody>
          <a:bodyPr vert="horz" lIns="0" tIns="0" rIns="0" bIns="0" rtlCol="0" anchor="t" anchorCtr="0">
            <a:noAutofit/>
          </a:bodyPr>
          <a:lstStyle>
            <a:lvl1pPr algn="l">
              <a:defRPr sz="900" spc="-23" baseline="0">
                <a:solidFill>
                  <a:schemeClr val="tx2"/>
                </a:solidFill>
                <a:latin typeface="+mn-lt"/>
              </a:defRPr>
            </a:lvl1pPr>
          </a:lstStyle>
          <a:p>
            <a:r>
              <a:rPr lang="en-GB"/>
              <a:t>BITC - Age inclusivity and pensions</a:t>
            </a:r>
            <a:endParaRPr lang="en-GB" spc="-23"/>
          </a:p>
        </p:txBody>
      </p:sp>
      <p:sp>
        <p:nvSpPr>
          <p:cNvPr id="6" name="Slide Number Placeholder 5"/>
          <p:cNvSpPr>
            <a:spLocks noGrp="1"/>
          </p:cNvSpPr>
          <p:nvPr>
            <p:ph type="sldNum" sz="quarter" idx="4"/>
          </p:nvPr>
        </p:nvSpPr>
        <p:spPr>
          <a:xfrm>
            <a:off x="6457950" y="4804013"/>
            <a:ext cx="2244772" cy="237095"/>
          </a:xfrm>
          <a:prstGeom prst="rect">
            <a:avLst/>
          </a:prstGeom>
        </p:spPr>
        <p:txBody>
          <a:bodyPr vert="horz" lIns="0" tIns="0" rIns="0" bIns="0" rtlCol="0" anchor="t" anchorCtr="0">
            <a:noAutofit/>
          </a:bodyPr>
          <a:lstStyle>
            <a:lvl1pPr algn="r">
              <a:defRPr sz="825">
                <a:solidFill>
                  <a:schemeClr val="tx2"/>
                </a:solidFill>
                <a:latin typeface="+mn-lt"/>
              </a:defRPr>
            </a:lvl1pPr>
          </a:lstStyle>
          <a:p>
            <a:fld id="{D2B8D114-8DD6-4905-A30D-5CEAD97DB2FC}" type="slidenum">
              <a:rPr lang="en-GB" smtClean="0"/>
              <a:pPr/>
              <a:t>‹#›</a:t>
            </a:fld>
            <a:endParaRPr lang="en-GB"/>
          </a:p>
        </p:txBody>
      </p:sp>
    </p:spTree>
    <p:extLst>
      <p:ext uri="{BB962C8B-B14F-4D97-AF65-F5344CB8AC3E}">
        <p14:creationId xmlns:p14="http://schemas.microsoft.com/office/powerpoint/2010/main" val="128725404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Lst>
  <p:hf hdr="0" dt="0"/>
  <p:txStyles>
    <p:titleStyle>
      <a:lvl1pPr algn="l" defTabSz="685800" rtl="0" eaLnBrk="1" latinLnBrk="0" hangingPunct="1">
        <a:lnSpc>
          <a:spcPts val="3150"/>
        </a:lnSpc>
        <a:spcBef>
          <a:spcPct val="0"/>
        </a:spcBef>
        <a:buNone/>
        <a:defRPr sz="3000" b="1" kern="1200">
          <a:solidFill>
            <a:schemeClr val="accent1"/>
          </a:solidFill>
          <a:latin typeface="+mj-lt"/>
          <a:ea typeface="+mj-ea"/>
          <a:cs typeface="+mj-cs"/>
        </a:defRPr>
      </a:lvl1pPr>
    </p:titleStyle>
    <p:bodyStyle>
      <a:lvl1pPr marL="0" indent="0" algn="l" defTabSz="685800" rtl="0" eaLnBrk="1" latinLnBrk="0" hangingPunct="1">
        <a:lnSpc>
          <a:spcPts val="1575"/>
        </a:lnSpc>
        <a:spcBef>
          <a:spcPts val="450"/>
        </a:spcBef>
        <a:spcAft>
          <a:spcPts val="300"/>
        </a:spcAft>
        <a:buFont typeface="Arial" panose="020B0604020202020204" pitchFamily="34" charset="0"/>
        <a:buNone/>
        <a:defRPr sz="1350" b="1" kern="1200">
          <a:solidFill>
            <a:schemeClr val="accent1"/>
          </a:solidFill>
          <a:latin typeface="+mj-lt"/>
          <a:ea typeface="+mn-ea"/>
          <a:cs typeface="+mn-cs"/>
        </a:defRPr>
      </a:lvl1pPr>
      <a:lvl2pPr marL="0" indent="0" algn="l" defTabSz="685800" rtl="0" eaLnBrk="1" latinLnBrk="0" hangingPunct="1">
        <a:lnSpc>
          <a:spcPts val="1575"/>
        </a:lnSpc>
        <a:spcBef>
          <a:spcPts val="0"/>
        </a:spcBef>
        <a:spcAft>
          <a:spcPts val="900"/>
        </a:spcAft>
        <a:buClr>
          <a:schemeClr val="accent2"/>
        </a:buClr>
        <a:buFont typeface="Arial" panose="020B0604020202020204" pitchFamily="34" charset="0"/>
        <a:buNone/>
        <a:defRPr sz="1350" kern="1200">
          <a:solidFill>
            <a:schemeClr val="tx1"/>
          </a:solidFill>
          <a:latin typeface="+mn-lt"/>
          <a:ea typeface="+mn-ea"/>
          <a:cs typeface="+mn-cs"/>
        </a:defRPr>
      </a:lvl2pPr>
      <a:lvl3pPr marL="229500" indent="-229500" algn="l" defTabSz="685800" rtl="0" eaLnBrk="1" latinLnBrk="0" hangingPunct="1">
        <a:lnSpc>
          <a:spcPts val="1575"/>
        </a:lnSpc>
        <a:spcBef>
          <a:spcPts val="0"/>
        </a:spcBef>
        <a:spcAft>
          <a:spcPts val="900"/>
        </a:spcAft>
        <a:buClr>
          <a:schemeClr val="accent2"/>
        </a:buClr>
        <a:buFont typeface="Arial" panose="020B0604020202020204" pitchFamily="34" charset="0"/>
        <a:buChar char="•"/>
        <a:defRPr sz="1350" kern="1200">
          <a:solidFill>
            <a:schemeClr val="tx1"/>
          </a:solidFill>
          <a:latin typeface="+mn-lt"/>
          <a:ea typeface="+mn-ea"/>
          <a:cs typeface="+mn-cs"/>
        </a:defRPr>
      </a:lvl3pPr>
      <a:lvl4pPr marL="445500" indent="-229500" algn="l" defTabSz="685800" rtl="0" eaLnBrk="1" latinLnBrk="0" hangingPunct="1">
        <a:lnSpc>
          <a:spcPts val="1575"/>
        </a:lnSpc>
        <a:spcBef>
          <a:spcPts val="0"/>
        </a:spcBef>
        <a:spcAft>
          <a:spcPts val="900"/>
        </a:spcAft>
        <a:buClr>
          <a:schemeClr val="accent2"/>
        </a:buClr>
        <a:buFont typeface="Arial" panose="020B0604020202020204" pitchFamily="34" charset="0"/>
        <a:buChar char="•"/>
        <a:tabLst/>
        <a:defRPr sz="1350" kern="1200">
          <a:solidFill>
            <a:schemeClr val="tx1"/>
          </a:solidFill>
          <a:latin typeface="+mn-lt"/>
          <a:ea typeface="+mn-ea"/>
          <a:cs typeface="+mn-cs"/>
        </a:defRPr>
      </a:lvl4pPr>
      <a:lvl5pPr marL="702000" indent="-229500" algn="l" defTabSz="685800" rtl="0" eaLnBrk="1" latinLnBrk="0" hangingPunct="1">
        <a:lnSpc>
          <a:spcPts val="1575"/>
        </a:lnSpc>
        <a:spcBef>
          <a:spcPts val="0"/>
        </a:spcBef>
        <a:spcAft>
          <a:spcPts val="900"/>
        </a:spcAft>
        <a:buClr>
          <a:schemeClr val="accent2"/>
        </a:buClr>
        <a:buFont typeface="Arial" panose="020B0604020202020204" pitchFamily="34" charset="0"/>
        <a:buChar char="•"/>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7630" y="378725"/>
            <a:ext cx="8275092" cy="889292"/>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427630" y="1473959"/>
            <a:ext cx="8275092" cy="3158764"/>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574878" y="4804013"/>
            <a:ext cx="3549271" cy="237095"/>
          </a:xfrm>
          <a:prstGeom prst="rect">
            <a:avLst/>
          </a:prstGeom>
        </p:spPr>
        <p:txBody>
          <a:bodyPr vert="horz" lIns="0" tIns="0" rIns="0" bIns="0" rtlCol="0" anchor="t" anchorCtr="0">
            <a:noAutofit/>
          </a:bodyPr>
          <a:lstStyle>
            <a:lvl1pPr algn="l">
              <a:defRPr sz="900" spc="-23" baseline="0">
                <a:solidFill>
                  <a:schemeClr val="tx2"/>
                </a:solidFill>
                <a:latin typeface="+mn-lt"/>
              </a:defRPr>
            </a:lvl1pPr>
          </a:lstStyle>
          <a:p>
            <a:r>
              <a:rPr lang="en-US"/>
              <a:t>Anchor: What do you need to know about your pension?</a:t>
            </a:r>
            <a:endParaRPr lang="en-GB" spc="-23"/>
          </a:p>
        </p:txBody>
      </p:sp>
      <p:sp>
        <p:nvSpPr>
          <p:cNvPr id="6" name="Slide Number Placeholder 5"/>
          <p:cNvSpPr>
            <a:spLocks noGrp="1"/>
          </p:cNvSpPr>
          <p:nvPr>
            <p:ph type="sldNum" sz="quarter" idx="4"/>
          </p:nvPr>
        </p:nvSpPr>
        <p:spPr>
          <a:xfrm>
            <a:off x="6457950" y="4804013"/>
            <a:ext cx="2244772" cy="237095"/>
          </a:xfrm>
          <a:prstGeom prst="rect">
            <a:avLst/>
          </a:prstGeom>
        </p:spPr>
        <p:txBody>
          <a:bodyPr vert="horz" lIns="0" tIns="0" rIns="0" bIns="0" rtlCol="0" anchor="t" anchorCtr="0">
            <a:noAutofit/>
          </a:bodyPr>
          <a:lstStyle>
            <a:lvl1pPr algn="r">
              <a:defRPr sz="825">
                <a:solidFill>
                  <a:schemeClr val="tx2"/>
                </a:solidFill>
                <a:latin typeface="+mn-lt"/>
              </a:defRPr>
            </a:lvl1pPr>
          </a:lstStyle>
          <a:p>
            <a:fld id="{D2B8D114-8DD6-4905-A30D-5CEAD97DB2FC}" type="slidenum">
              <a:rPr lang="en-GB" smtClean="0"/>
              <a:pPr/>
              <a:t>‹#›</a:t>
            </a:fld>
            <a:endParaRPr lang="en-GB"/>
          </a:p>
        </p:txBody>
      </p:sp>
    </p:spTree>
    <p:extLst>
      <p:ext uri="{BB962C8B-B14F-4D97-AF65-F5344CB8AC3E}">
        <p14:creationId xmlns:p14="http://schemas.microsoft.com/office/powerpoint/2010/main" val="230763140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Lst>
  <p:hf hdr="0" dt="0"/>
  <p:txStyles>
    <p:titleStyle>
      <a:lvl1pPr algn="l" defTabSz="685800" rtl="0" eaLnBrk="1" latinLnBrk="0" hangingPunct="1">
        <a:lnSpc>
          <a:spcPts val="3150"/>
        </a:lnSpc>
        <a:spcBef>
          <a:spcPct val="0"/>
        </a:spcBef>
        <a:buNone/>
        <a:defRPr sz="3000" b="1" kern="1200">
          <a:solidFill>
            <a:schemeClr val="accent1"/>
          </a:solidFill>
          <a:latin typeface="+mj-lt"/>
          <a:ea typeface="+mj-ea"/>
          <a:cs typeface="+mj-cs"/>
        </a:defRPr>
      </a:lvl1pPr>
    </p:titleStyle>
    <p:bodyStyle>
      <a:lvl1pPr marL="0" indent="0" algn="l" defTabSz="685800" rtl="0" eaLnBrk="1" latinLnBrk="0" hangingPunct="1">
        <a:lnSpc>
          <a:spcPts val="1575"/>
        </a:lnSpc>
        <a:spcBef>
          <a:spcPts val="450"/>
        </a:spcBef>
        <a:spcAft>
          <a:spcPts val="300"/>
        </a:spcAft>
        <a:buFont typeface="Arial" panose="020B0604020202020204" pitchFamily="34" charset="0"/>
        <a:buNone/>
        <a:defRPr sz="1350" b="1" kern="1200">
          <a:solidFill>
            <a:schemeClr val="accent1"/>
          </a:solidFill>
          <a:latin typeface="+mj-lt"/>
          <a:ea typeface="+mn-ea"/>
          <a:cs typeface="+mn-cs"/>
        </a:defRPr>
      </a:lvl1pPr>
      <a:lvl2pPr marL="0" indent="0" algn="l" defTabSz="685800" rtl="0" eaLnBrk="1" latinLnBrk="0" hangingPunct="1">
        <a:lnSpc>
          <a:spcPts val="1575"/>
        </a:lnSpc>
        <a:spcBef>
          <a:spcPts val="0"/>
        </a:spcBef>
        <a:spcAft>
          <a:spcPts val="900"/>
        </a:spcAft>
        <a:buClr>
          <a:schemeClr val="accent2"/>
        </a:buClr>
        <a:buFont typeface="Arial" panose="020B0604020202020204" pitchFamily="34" charset="0"/>
        <a:buNone/>
        <a:defRPr sz="1350" kern="1200">
          <a:solidFill>
            <a:schemeClr val="tx1"/>
          </a:solidFill>
          <a:latin typeface="+mn-lt"/>
          <a:ea typeface="+mn-ea"/>
          <a:cs typeface="+mn-cs"/>
        </a:defRPr>
      </a:lvl2pPr>
      <a:lvl3pPr marL="229500" indent="-229500" algn="l" defTabSz="685800" rtl="0" eaLnBrk="1" latinLnBrk="0" hangingPunct="1">
        <a:lnSpc>
          <a:spcPts val="1575"/>
        </a:lnSpc>
        <a:spcBef>
          <a:spcPts val="0"/>
        </a:spcBef>
        <a:spcAft>
          <a:spcPts val="900"/>
        </a:spcAft>
        <a:buClr>
          <a:schemeClr val="accent2"/>
        </a:buClr>
        <a:buFont typeface="Arial" panose="020B0604020202020204" pitchFamily="34" charset="0"/>
        <a:buChar char="•"/>
        <a:defRPr sz="1350" kern="1200">
          <a:solidFill>
            <a:schemeClr val="tx1"/>
          </a:solidFill>
          <a:latin typeface="+mn-lt"/>
          <a:ea typeface="+mn-ea"/>
          <a:cs typeface="+mn-cs"/>
        </a:defRPr>
      </a:lvl3pPr>
      <a:lvl4pPr marL="445500" indent="-229500" algn="l" defTabSz="685800" rtl="0" eaLnBrk="1" latinLnBrk="0" hangingPunct="1">
        <a:lnSpc>
          <a:spcPts val="1575"/>
        </a:lnSpc>
        <a:spcBef>
          <a:spcPts val="0"/>
        </a:spcBef>
        <a:spcAft>
          <a:spcPts val="900"/>
        </a:spcAft>
        <a:buClr>
          <a:schemeClr val="accent2"/>
        </a:buClr>
        <a:buFont typeface="Arial" panose="020B0604020202020204" pitchFamily="34" charset="0"/>
        <a:buChar char="•"/>
        <a:tabLst/>
        <a:defRPr sz="1350" kern="1200">
          <a:solidFill>
            <a:schemeClr val="tx1"/>
          </a:solidFill>
          <a:latin typeface="+mn-lt"/>
          <a:ea typeface="+mn-ea"/>
          <a:cs typeface="+mn-cs"/>
        </a:defRPr>
      </a:lvl4pPr>
      <a:lvl5pPr marL="702000" indent="-229500" algn="l" defTabSz="685800" rtl="0" eaLnBrk="1" latinLnBrk="0" hangingPunct="1">
        <a:lnSpc>
          <a:spcPts val="1575"/>
        </a:lnSpc>
        <a:spcBef>
          <a:spcPts val="0"/>
        </a:spcBef>
        <a:spcAft>
          <a:spcPts val="900"/>
        </a:spcAft>
        <a:buClr>
          <a:schemeClr val="accent2"/>
        </a:buClr>
        <a:buFont typeface="Arial" panose="020B0604020202020204" pitchFamily="34" charset="0"/>
        <a:buChar char="•"/>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4000" y="378725"/>
            <a:ext cx="8495662" cy="889292"/>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p:cNvSpPr>
            <a:spLocks noGrp="1"/>
          </p:cNvSpPr>
          <p:nvPr>
            <p:ph type="body" idx="1"/>
          </p:nvPr>
        </p:nvSpPr>
        <p:spPr>
          <a:xfrm>
            <a:off x="324000" y="1473960"/>
            <a:ext cx="8495662" cy="3158764"/>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2502877" y="4804015"/>
            <a:ext cx="3621272" cy="237095"/>
          </a:xfrm>
          <a:prstGeom prst="rect">
            <a:avLst/>
          </a:prstGeom>
        </p:spPr>
        <p:txBody>
          <a:bodyPr vert="horz" lIns="0" tIns="0" rIns="0" bIns="0" rtlCol="0" anchor="t" anchorCtr="0">
            <a:noAutofit/>
          </a:bodyPr>
          <a:lstStyle>
            <a:lvl1pPr algn="l">
              <a:defRPr sz="675" spc="-17" baseline="0">
                <a:solidFill>
                  <a:schemeClr val="tx2"/>
                </a:solidFill>
                <a:latin typeface="+mn-lt"/>
              </a:defRPr>
            </a:lvl1pPr>
          </a:lstStyle>
          <a:p>
            <a:r>
              <a:rPr lang="en-US"/>
              <a:t>Anchor: What do you need to know about your pension?</a:t>
            </a:r>
            <a:endParaRPr lang="en-GB" spc="-17"/>
          </a:p>
        </p:txBody>
      </p:sp>
      <p:sp>
        <p:nvSpPr>
          <p:cNvPr id="6" name="Slide Number Placeholder 5"/>
          <p:cNvSpPr>
            <a:spLocks noGrp="1"/>
          </p:cNvSpPr>
          <p:nvPr>
            <p:ph type="sldNum" sz="quarter" idx="4"/>
          </p:nvPr>
        </p:nvSpPr>
        <p:spPr>
          <a:xfrm>
            <a:off x="6457950" y="4804015"/>
            <a:ext cx="2361712" cy="237095"/>
          </a:xfrm>
          <a:prstGeom prst="rect">
            <a:avLst/>
          </a:prstGeom>
        </p:spPr>
        <p:txBody>
          <a:bodyPr vert="horz" lIns="0" tIns="0" rIns="0" bIns="0" rtlCol="0" anchor="t" anchorCtr="0">
            <a:noAutofit/>
          </a:bodyPr>
          <a:lstStyle>
            <a:lvl1pPr algn="r">
              <a:defRPr sz="619">
                <a:solidFill>
                  <a:schemeClr val="tx2"/>
                </a:solidFill>
                <a:latin typeface="+mn-lt"/>
              </a:defRPr>
            </a:lvl1pPr>
          </a:lstStyle>
          <a:p>
            <a:fld id="{D2B8D114-8DD6-4905-A30D-5CEAD97DB2FC}" type="slidenum">
              <a:rPr lang="en-GB" smtClean="0"/>
              <a:pPr/>
              <a:t>‹#›</a:t>
            </a:fld>
            <a:endParaRPr lang="en-GB"/>
          </a:p>
        </p:txBody>
      </p:sp>
    </p:spTree>
    <p:extLst>
      <p:ext uri="{BB962C8B-B14F-4D97-AF65-F5344CB8AC3E}">
        <p14:creationId xmlns:p14="http://schemas.microsoft.com/office/powerpoint/2010/main" val="135032289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Lst>
  <p:hf hdr="0" dt="0"/>
  <p:txStyles>
    <p:titleStyle>
      <a:lvl1pPr algn="l" defTabSz="514350" rtl="0" eaLnBrk="1" latinLnBrk="0" hangingPunct="1">
        <a:lnSpc>
          <a:spcPts val="2363"/>
        </a:lnSpc>
        <a:spcBef>
          <a:spcPct val="0"/>
        </a:spcBef>
        <a:buNone/>
        <a:defRPr sz="2250" b="1" kern="1200">
          <a:solidFill>
            <a:schemeClr val="accent1"/>
          </a:solidFill>
          <a:latin typeface="+mj-lt"/>
          <a:ea typeface="+mj-ea"/>
          <a:cs typeface="+mj-cs"/>
        </a:defRPr>
      </a:lvl1pPr>
    </p:titleStyle>
    <p:bodyStyle>
      <a:lvl1pPr marL="0" indent="0" algn="l" defTabSz="514350" rtl="0" eaLnBrk="1" latinLnBrk="0" hangingPunct="1">
        <a:lnSpc>
          <a:spcPts val="1181"/>
        </a:lnSpc>
        <a:spcBef>
          <a:spcPts val="338"/>
        </a:spcBef>
        <a:spcAft>
          <a:spcPts val="225"/>
        </a:spcAft>
        <a:buFont typeface="Arial" panose="020B0604020202020204" pitchFamily="34" charset="0"/>
        <a:buNone/>
        <a:defRPr sz="1013" b="1" kern="1200">
          <a:solidFill>
            <a:schemeClr val="accent1"/>
          </a:solidFill>
          <a:latin typeface="+mj-lt"/>
          <a:ea typeface="+mn-ea"/>
          <a:cs typeface="+mn-cs"/>
        </a:defRPr>
      </a:lvl1pPr>
      <a:lvl2pPr marL="0" indent="0" algn="l" defTabSz="514350" rtl="0" eaLnBrk="1" latinLnBrk="0" hangingPunct="1">
        <a:lnSpc>
          <a:spcPts val="1181"/>
        </a:lnSpc>
        <a:spcBef>
          <a:spcPts val="0"/>
        </a:spcBef>
        <a:spcAft>
          <a:spcPts val="675"/>
        </a:spcAft>
        <a:buClr>
          <a:schemeClr val="accent2"/>
        </a:buClr>
        <a:buFont typeface="Arial" panose="020B0604020202020204" pitchFamily="34" charset="0"/>
        <a:buNone/>
        <a:defRPr sz="1013" kern="1200">
          <a:solidFill>
            <a:schemeClr val="tx1"/>
          </a:solidFill>
          <a:latin typeface="+mn-lt"/>
          <a:ea typeface="+mn-ea"/>
          <a:cs typeface="+mn-cs"/>
        </a:defRPr>
      </a:lvl2pPr>
      <a:lvl3pPr marL="172125" indent="-172125" algn="l" defTabSz="514350" rtl="0" eaLnBrk="1" latinLnBrk="0" hangingPunct="1">
        <a:lnSpc>
          <a:spcPts val="1181"/>
        </a:lnSpc>
        <a:spcBef>
          <a:spcPts val="0"/>
        </a:spcBef>
        <a:spcAft>
          <a:spcPts val="675"/>
        </a:spcAft>
        <a:buClr>
          <a:schemeClr val="accent2"/>
        </a:buClr>
        <a:buFont typeface="Arial" panose="020B0604020202020204" pitchFamily="34" charset="0"/>
        <a:buChar char="•"/>
        <a:defRPr sz="1013" kern="1200">
          <a:solidFill>
            <a:schemeClr val="tx1"/>
          </a:solidFill>
          <a:latin typeface="+mn-lt"/>
          <a:ea typeface="+mn-ea"/>
          <a:cs typeface="+mn-cs"/>
        </a:defRPr>
      </a:lvl3pPr>
      <a:lvl4pPr marL="334125" indent="-172125" algn="l" defTabSz="514350" rtl="0" eaLnBrk="1" latinLnBrk="0" hangingPunct="1">
        <a:lnSpc>
          <a:spcPts val="1181"/>
        </a:lnSpc>
        <a:spcBef>
          <a:spcPts val="0"/>
        </a:spcBef>
        <a:spcAft>
          <a:spcPts val="675"/>
        </a:spcAft>
        <a:buClr>
          <a:schemeClr val="accent2"/>
        </a:buClr>
        <a:buFont typeface="Arial" panose="020B0604020202020204" pitchFamily="34" charset="0"/>
        <a:buChar char="•"/>
        <a:tabLst/>
        <a:defRPr sz="1013" kern="1200">
          <a:solidFill>
            <a:schemeClr val="tx1"/>
          </a:solidFill>
          <a:latin typeface="+mn-lt"/>
          <a:ea typeface="+mn-ea"/>
          <a:cs typeface="+mn-cs"/>
        </a:defRPr>
      </a:lvl4pPr>
      <a:lvl5pPr marL="526500" indent="-172125" algn="l" defTabSz="514350" rtl="0" eaLnBrk="1" latinLnBrk="0" hangingPunct="1">
        <a:lnSpc>
          <a:spcPts val="1181"/>
        </a:lnSpc>
        <a:spcBef>
          <a:spcPts val="0"/>
        </a:spcBef>
        <a:spcAft>
          <a:spcPts val="675"/>
        </a:spcAft>
        <a:buClr>
          <a:schemeClr val="accent2"/>
        </a:buClr>
        <a:buFont typeface="Arial" panose="020B0604020202020204" pitchFamily="34" charset="0"/>
        <a:buChar char="•"/>
        <a:tabLst/>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moneyhelper.org.uk/en/family-and-care/becoming-a-parent/maternity-and-paternity-leave-and-your-pension" TargetMode="Externa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https://www.thepensionsregulator.gov.uk/en/document-library/automatic-enrolment-detailed-guidance/3a-postponement" TargetMode="Externa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hyperlink" Target="https://www.thepensionsregulator.gov.uk/en/business-advisers/automatic-enrolment-guide-for-business-advisers/postponement"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0.jpe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4.jpe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5.xml"/><Relationship Id="rId7" Type="http://schemas.openxmlformats.org/officeDocument/2006/relationships/image" Target="../media/image5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hyperlink" Target="https://www.thepensionsregulator.gov.uk/en/business-advisers/automatic-enrolment-guide-for-business-advisers/director-exemptions-from-automatic-enrolment" TargetMode="Externa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hyperlink" Target="https://www.thepensionsregulator.gov.uk/en/document-library/automatic-enrolment-detailed-guidance/1-employer-duties-and-defining-the-workforce" TargetMode="External"/><Relationship Id="rId4" Type="http://schemas.openxmlformats.org/officeDocument/2006/relationships/hyperlink" Target="https://www.thepensionsregulator.gov.uk/en/business-advisers/automatic-enrolment-guide-for-business-advisers/check-who-to-enrol-in-a-workplace-pensio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25.xml.rels><?xml version="1.0" encoding="UTF-8" standalone="yes"?>
<Relationships xmlns="http://schemas.openxmlformats.org/package/2006/relationships"><Relationship Id="rId3" Type="http://schemas.openxmlformats.org/officeDocument/2006/relationships/hyperlink" Target="https://www.thepensionsregulator.gov.uk/en/business-advisers/automatic-enrolment-guide-for-business-advisers/what-to-consider-when-choosing-a-pension-scheme" TargetMode="External"/><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hyperlink" Target="https://www.thepensionsregulator.gov.uk/-/media/thepensionsregulator/files/import/pdf/advisers-help-your-client-choose-a-pension-scheme.ashx" TargetMode="External"/><Relationship Id="rId5" Type="http://schemas.openxmlformats.org/officeDocument/2006/relationships/image" Target="../media/image45.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hyperlink" Target="https://www.gov.uk/government/news/pension-saving-boost-for-millions-receives-royal-assent" TargetMode="External"/><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hyperlink" Target="https://bills.parliament.uk/bills/3422" TargetMode="External"/><Relationship Id="rId5" Type="http://schemas.openxmlformats.org/officeDocument/2006/relationships/image" Target="../media/image45.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hyperlink" Target="https://www.pensionsdashboardsprogramme.org.uk/connection-deadline/" TargetMode="Externa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hyperlink" Target="https://www.pensionspolicyinstitute.org.uk/media/yxgdozgx/202210-bn134-lost-pensions-2022-whats-the-scale-and-impact.pdf" TargetMode="External"/><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hyperlink" Target="https://www.thepensionsregulator.gov.uk/en/trustees/contributions-data-and-transfers/dashboards-guidance/matching-people-with-their-pensions" TargetMode="External"/><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openxmlformats.org/officeDocument/2006/relationships/hyperlink" Target="https://www.thepensionsregulator.gov.uk/en/trustees/contributions-data-and-transfers/dashboards-guidance/when-your-scheme-needs-to-connect-with-dashboards" TargetMode="Externa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hyperlink" Target="https://www.thepensionsregulator.gov.uk/pension-scams" TargetMode="External"/><Relationship Id="rId7"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hyperlink" Target="https://www.thepensionsregulator.gov.uk/en/pension-scams/pledge-to-combat-pension-scams?utm_source=trade&amp;utm_medium=print&amp;utm_campaign=509_scams_trade_ad_feb2023&amp;utm_term=general&amp;utm_content=pledge" TargetMode="External"/><Relationship Id="rId5"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hyperlink" Target="https://www.thepensionsregulator.gov.uk/en/business-advisers/automatic-enrolment-guide-for-business-advisers" TargetMode="External"/><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hyperlink" Target="https://www.thepensionsregulator.gov.uk/en/business-advisers/automatic-enrolment-guide-for-business-advisers/supporting-resource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thepensionsregulator.gov.uk/en/business-advisers/automatic-enrolment-guide-for-business-advisers/what-to-consider-when-choosing-a-pension-scheme" TargetMode="Externa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hyperlink" Target="https://www.thepensionsregulator.gov.uk/en/business-advisers/automatic-enrolment-guide-for-business-advisers/what-to-consider-when-choosing-a-pension-scheme" TargetMode="Externa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hyperlink" Target="https://www.thepensionsregulator.gov.uk/en/business-advisers/automatic-enrolment-guide-for-business-advisers/what-to-consider-when-choosing-a-pension-scheme" TargetMode="External"/><Relationship Id="rId7" Type="http://schemas.openxmlformats.org/officeDocument/2006/relationships/hyperlink" Target="https://help.thepensionsregulator.gov.uk/faq/general/Contact-Us" TargetMode="Externa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hyperlink" Target="https://www.thepensionsregulator.gov.uk/en/business-advisers/automatic-enrolment-guide-for-business-advisers" TargetMode="External"/><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hyperlink" Target="https://www.thepensionsregulator.gov.uk/en/business-advisers/automatic-enrolment-guide-for-business-advisers/supporting-resource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AED560B-AD9F-F989-A349-EF33944D9D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0388" y="-764305"/>
            <a:ext cx="11061576" cy="6509876"/>
          </a:xfrm>
          <a:prstGeom prst="rect">
            <a:avLst/>
          </a:prstGeom>
        </p:spPr>
      </p:pic>
      <p:pic>
        <p:nvPicPr>
          <p:cNvPr id="9" name="Graphic 8">
            <a:extLst>
              <a:ext uri="{FF2B5EF4-FFF2-40B4-BE49-F238E27FC236}">
                <a16:creationId xmlns:a16="http://schemas.microsoft.com/office/drawing/2014/main" id="{C0CB2796-7C8A-6276-F2CD-88B83F8CAB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94006" y="1256708"/>
            <a:ext cx="2390775" cy="2181225"/>
          </a:xfrm>
          <a:prstGeom prst="rect">
            <a:avLst/>
          </a:prstGeom>
        </p:spPr>
      </p:pic>
      <p:sp>
        <p:nvSpPr>
          <p:cNvPr id="2" name="Title 1">
            <a:extLst>
              <a:ext uri="{FF2B5EF4-FFF2-40B4-BE49-F238E27FC236}">
                <a16:creationId xmlns:a16="http://schemas.microsoft.com/office/drawing/2014/main" id="{198D1288-629F-4ACB-97C2-00659F52D5D5}"/>
              </a:ext>
            </a:extLst>
          </p:cNvPr>
          <p:cNvSpPr>
            <a:spLocks noGrp="1"/>
          </p:cNvSpPr>
          <p:nvPr>
            <p:ph type="ctrTitle" idx="4294967295"/>
          </p:nvPr>
        </p:nvSpPr>
        <p:spPr>
          <a:xfrm>
            <a:off x="465513" y="1868531"/>
            <a:ext cx="8888412" cy="1895966"/>
          </a:xfrm>
        </p:spPr>
        <p:txBody>
          <a:bodyPr/>
          <a:lstStyle/>
          <a:p>
            <a:r>
              <a:rPr lang="en-GB" sz="3200" b="1" i="0">
                <a:solidFill>
                  <a:srgbClr val="FFFFFF"/>
                </a:solidFill>
                <a:effectLst/>
                <a:latin typeface="+mn-lt"/>
              </a:rPr>
              <a:t>Succeeding with</a:t>
            </a:r>
            <a:br>
              <a:rPr lang="en-GB" sz="3200" b="1" i="0">
                <a:solidFill>
                  <a:srgbClr val="FFFFFF"/>
                </a:solidFill>
                <a:effectLst/>
                <a:latin typeface="+mn-lt"/>
              </a:rPr>
            </a:br>
            <a:r>
              <a:rPr lang="en-GB" sz="3200" b="1" i="0">
                <a:solidFill>
                  <a:srgbClr val="FFFFFF"/>
                </a:solidFill>
                <a:effectLst/>
                <a:latin typeface="+mn-lt"/>
              </a:rPr>
              <a:t>automatic enrolment:</a:t>
            </a:r>
            <a:br>
              <a:rPr lang="en-GB" sz="3200" b="1" i="0">
                <a:solidFill>
                  <a:srgbClr val="FFFFFF"/>
                </a:solidFill>
                <a:effectLst/>
                <a:latin typeface="+mn-lt"/>
              </a:rPr>
            </a:br>
            <a:r>
              <a:rPr lang="en-GB" sz="3200" b="0" i="0">
                <a:solidFill>
                  <a:srgbClr val="FFFFFF"/>
                </a:solidFill>
                <a:effectLst/>
                <a:latin typeface="+mn-lt"/>
              </a:rPr>
              <a:t>Expert insights for advisers</a:t>
            </a:r>
            <a:endParaRPr lang="en-GB" sz="3600">
              <a:solidFill>
                <a:schemeClr val="bg1"/>
              </a:solidFill>
              <a:latin typeface="+mn-lt"/>
            </a:endParaRPr>
          </a:p>
        </p:txBody>
      </p:sp>
      <p:pic>
        <p:nvPicPr>
          <p:cNvPr id="7" name="Picture 6" descr="A green circle with white text&#10;&#10;Description automatically generated">
            <a:extLst>
              <a:ext uri="{FF2B5EF4-FFF2-40B4-BE49-F238E27FC236}">
                <a16:creationId xmlns:a16="http://schemas.microsoft.com/office/drawing/2014/main" id="{73A718A2-B1B4-899D-131F-7ABA0456D4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512" y="268288"/>
            <a:ext cx="2369127" cy="991030"/>
          </a:xfrm>
          <a:prstGeom prst="rect">
            <a:avLst/>
          </a:prstGeom>
        </p:spPr>
      </p:pic>
      <p:sp>
        <p:nvSpPr>
          <p:cNvPr id="4" name="Subtitle 2">
            <a:extLst>
              <a:ext uri="{FF2B5EF4-FFF2-40B4-BE49-F238E27FC236}">
                <a16:creationId xmlns:a16="http://schemas.microsoft.com/office/drawing/2014/main" id="{79A5C28B-C7A6-47F1-0C29-DEE6814BAEA3}"/>
              </a:ext>
            </a:extLst>
          </p:cNvPr>
          <p:cNvSpPr txBox="1">
            <a:spLocks/>
          </p:cNvSpPr>
          <p:nvPr/>
        </p:nvSpPr>
        <p:spPr bwMode="auto">
          <a:xfrm>
            <a:off x="477804" y="3495360"/>
            <a:ext cx="6700838" cy="428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lnSpc>
                <a:spcPct val="110000"/>
              </a:lnSpc>
              <a:spcBef>
                <a:spcPct val="20000"/>
              </a:spcBef>
              <a:spcAft>
                <a:spcPct val="0"/>
              </a:spcAft>
              <a:buClr>
                <a:schemeClr val="accent2"/>
              </a:buClr>
              <a:buFont typeface="Times" pitchFamily="96" charset="0"/>
              <a:buChar char="•"/>
              <a:defRPr sz="2000">
                <a:solidFill>
                  <a:schemeClr val="tx1"/>
                </a:solidFill>
                <a:latin typeface="+mn-lt"/>
                <a:ea typeface="+mn-ea"/>
                <a:cs typeface="+mn-cs"/>
              </a:defRPr>
            </a:lvl1pPr>
            <a:lvl2pPr marL="557213" indent="-214313" algn="l" rtl="0" eaLnBrk="1" fontAlgn="base" hangingPunct="1">
              <a:lnSpc>
                <a:spcPct val="110000"/>
              </a:lnSpc>
              <a:spcBef>
                <a:spcPct val="20000"/>
              </a:spcBef>
              <a:spcAft>
                <a:spcPct val="0"/>
              </a:spcAft>
              <a:buClr>
                <a:schemeClr val="accent2"/>
              </a:buClr>
              <a:buChar char="–"/>
              <a:defRPr sz="1800">
                <a:solidFill>
                  <a:schemeClr val="tx1"/>
                </a:solidFill>
                <a:latin typeface="+mn-lt"/>
                <a:ea typeface="+mn-ea"/>
              </a:defRPr>
            </a:lvl2pPr>
            <a:lvl3pPr marL="857250" indent="-171450" algn="l" rtl="0" eaLnBrk="1" fontAlgn="base" hangingPunct="1">
              <a:lnSpc>
                <a:spcPct val="110000"/>
              </a:lnSpc>
              <a:spcBef>
                <a:spcPct val="20000"/>
              </a:spcBef>
              <a:spcAft>
                <a:spcPct val="0"/>
              </a:spcAft>
              <a:buClr>
                <a:schemeClr val="accent2"/>
              </a:buClr>
              <a:buFont typeface="Times" pitchFamily="96" charset="0"/>
              <a:buChar char="•"/>
              <a:defRPr sz="1800">
                <a:solidFill>
                  <a:schemeClr val="tx1"/>
                </a:solidFill>
                <a:latin typeface="+mn-lt"/>
                <a:ea typeface="+mn-ea"/>
              </a:defRPr>
            </a:lvl3pPr>
            <a:lvl4pPr marL="1200150" indent="-171450" algn="l" rtl="0" eaLnBrk="1" fontAlgn="base" hangingPunct="1">
              <a:spcBef>
                <a:spcPct val="20000"/>
              </a:spcBef>
              <a:spcAft>
                <a:spcPct val="0"/>
              </a:spcAft>
              <a:buClr>
                <a:schemeClr val="accent2"/>
              </a:buClr>
              <a:defRPr sz="1800">
                <a:solidFill>
                  <a:schemeClr val="tx1"/>
                </a:solidFill>
                <a:latin typeface="+mn-lt"/>
                <a:ea typeface="+mn-ea"/>
              </a:defRPr>
            </a:lvl4pPr>
            <a:lvl5pPr marL="1543050" indent="-171450" algn="l" rtl="0" eaLnBrk="1" fontAlgn="base" hangingPunct="1">
              <a:spcBef>
                <a:spcPct val="20000"/>
              </a:spcBef>
              <a:spcAft>
                <a:spcPct val="0"/>
              </a:spcAft>
              <a:buClr>
                <a:schemeClr val="accent2"/>
              </a:buClr>
              <a:buChar char="»"/>
              <a:defRPr sz="1800">
                <a:solidFill>
                  <a:schemeClr val="tx1"/>
                </a:solidFill>
                <a:latin typeface="+mn-lt"/>
                <a:ea typeface="+mn-ea"/>
              </a:defRPr>
            </a:lvl5pPr>
            <a:lvl6pPr marL="1885950" indent="-171450" algn="l" rtl="0" eaLnBrk="1" fontAlgn="base" hangingPunct="1">
              <a:spcBef>
                <a:spcPct val="20000"/>
              </a:spcBef>
              <a:spcAft>
                <a:spcPct val="0"/>
              </a:spcAft>
              <a:buChar char="»"/>
              <a:defRPr>
                <a:solidFill>
                  <a:schemeClr val="tx1"/>
                </a:solidFill>
                <a:latin typeface="+mn-lt"/>
                <a:ea typeface="+mn-ea"/>
              </a:defRPr>
            </a:lvl6pPr>
            <a:lvl7pPr marL="2228850" indent="-171450" algn="l" rtl="0" eaLnBrk="1" fontAlgn="base" hangingPunct="1">
              <a:spcBef>
                <a:spcPct val="20000"/>
              </a:spcBef>
              <a:spcAft>
                <a:spcPct val="0"/>
              </a:spcAft>
              <a:buChar char="»"/>
              <a:defRPr>
                <a:solidFill>
                  <a:schemeClr val="tx1"/>
                </a:solidFill>
                <a:latin typeface="+mn-lt"/>
                <a:ea typeface="+mn-ea"/>
              </a:defRPr>
            </a:lvl7pPr>
            <a:lvl8pPr marL="2571750" indent="-171450" algn="l" rtl="0" eaLnBrk="1" fontAlgn="base" hangingPunct="1">
              <a:spcBef>
                <a:spcPct val="20000"/>
              </a:spcBef>
              <a:spcAft>
                <a:spcPct val="0"/>
              </a:spcAft>
              <a:buChar char="»"/>
              <a:defRPr>
                <a:solidFill>
                  <a:schemeClr val="tx1"/>
                </a:solidFill>
                <a:latin typeface="+mn-lt"/>
                <a:ea typeface="+mn-ea"/>
              </a:defRPr>
            </a:lvl8pPr>
            <a:lvl9pPr marL="2914650" indent="-171450" algn="l" rtl="0" eaLnBrk="1" fontAlgn="base" hangingPunct="1">
              <a:spcBef>
                <a:spcPct val="20000"/>
              </a:spcBef>
              <a:spcAft>
                <a:spcPct val="0"/>
              </a:spcAft>
              <a:buChar char="»"/>
              <a:defRPr>
                <a:solidFill>
                  <a:schemeClr val="tx1"/>
                </a:solidFill>
                <a:latin typeface="+mn-lt"/>
                <a:ea typeface="+mn-ea"/>
              </a:defRPr>
            </a:lvl9pPr>
          </a:lstStyle>
          <a:p>
            <a:pPr marL="0" indent="0">
              <a:buFont typeface="Times" pitchFamily="96" charset="0"/>
              <a:buNone/>
            </a:pPr>
            <a:r>
              <a:rPr lang="en-GB" b="1" kern="0">
                <a:solidFill>
                  <a:schemeClr val="accent2"/>
                </a:solidFill>
              </a:rPr>
              <a:t>Reference slides</a:t>
            </a:r>
            <a:br>
              <a:rPr lang="en-GB" b="1" kern="0">
                <a:solidFill>
                  <a:schemeClr val="accent2"/>
                </a:solidFill>
              </a:rPr>
            </a:br>
            <a:r>
              <a:rPr lang="en-GB" sz="1600" b="1" kern="0">
                <a:solidFill>
                  <a:schemeClr val="accent2"/>
                </a:solidFill>
              </a:rPr>
              <a:t>March 2024</a:t>
            </a:r>
            <a:r>
              <a:rPr lang="en-GB" sz="1600" kern="0">
                <a:solidFill>
                  <a:schemeClr val="accent2"/>
                </a:solidFill>
              </a:rPr>
              <a:t> </a:t>
            </a:r>
          </a:p>
        </p:txBody>
      </p:sp>
    </p:spTree>
    <p:extLst>
      <p:ext uri="{BB962C8B-B14F-4D97-AF65-F5344CB8AC3E}">
        <p14:creationId xmlns:p14="http://schemas.microsoft.com/office/powerpoint/2010/main" val="4093894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2">
            <a:extLst>
              <a:ext uri="{FF2B5EF4-FFF2-40B4-BE49-F238E27FC236}">
                <a16:creationId xmlns:a16="http://schemas.microsoft.com/office/drawing/2014/main" id="{7EE6BAF0-4866-44F5-9A76-7129E2A7D22B}"/>
              </a:ext>
            </a:extLst>
          </p:cNvPr>
          <p:cNvSpPr>
            <a:spLocks noGrp="1" noChangeArrowheads="1"/>
          </p:cNvSpPr>
          <p:nvPr>
            <p:ph type="title"/>
          </p:nvPr>
        </p:nvSpPr>
        <p:spPr>
          <a:xfrm>
            <a:off x="432000" y="385200"/>
            <a:ext cx="6548400" cy="482400"/>
          </a:xfrm>
        </p:spPr>
        <p:txBody>
          <a:bodyPr wrap="square" anchor="t">
            <a:normAutofit fontScale="90000"/>
          </a:bodyPr>
          <a:lstStyle/>
          <a:p>
            <a:r>
              <a:rPr lang="en-GB" altLang="en-US" sz="2700" dirty="0"/>
              <a:t>Common errors </a:t>
            </a:r>
            <a:br>
              <a:rPr lang="en-GB" altLang="en-US" b="0" dirty="0"/>
            </a:br>
            <a:r>
              <a:rPr lang="en-GB" altLang="en-US" sz="2000" b="0" dirty="0"/>
              <a:t>Pay elements not correctly defined as being </a:t>
            </a:r>
            <a:br>
              <a:rPr lang="en-GB" altLang="en-US" sz="2000" b="0" dirty="0"/>
            </a:br>
            <a:r>
              <a:rPr lang="en-GB" altLang="en-US" sz="2000" b="0" dirty="0"/>
              <a:t>qualifying earnings and/or pensionable </a:t>
            </a:r>
            <a:r>
              <a:rPr lang="en-GB" altLang="en-US" sz="1600" b="0" dirty="0"/>
              <a:t>continued…</a:t>
            </a:r>
          </a:p>
        </p:txBody>
      </p:sp>
      <p:sp>
        <p:nvSpPr>
          <p:cNvPr id="2" name="TextBox 1">
            <a:extLst>
              <a:ext uri="{FF2B5EF4-FFF2-40B4-BE49-F238E27FC236}">
                <a16:creationId xmlns:a16="http://schemas.microsoft.com/office/drawing/2014/main" id="{95E07918-B5FF-153D-F3A4-75AC8A666D55}"/>
              </a:ext>
            </a:extLst>
          </p:cNvPr>
          <p:cNvSpPr txBox="1"/>
          <p:nvPr/>
        </p:nvSpPr>
        <p:spPr>
          <a:xfrm>
            <a:off x="451807" y="1436593"/>
            <a:ext cx="8223881" cy="3754874"/>
          </a:xfrm>
          <a:prstGeom prst="rect">
            <a:avLst/>
          </a:prstGeom>
          <a:noFill/>
        </p:spPr>
        <p:txBody>
          <a:bodyPr wrap="square" rtlCol="0">
            <a:spAutoFit/>
          </a:bodyPr>
          <a:lstStyle/>
          <a:p>
            <a:pPr marL="285750" indent="-285750">
              <a:spcBef>
                <a:spcPct val="25000"/>
              </a:spcBef>
              <a:spcAft>
                <a:spcPts val="0"/>
              </a:spcAft>
              <a:buClr>
                <a:schemeClr val="accent2"/>
              </a:buClr>
              <a:buFont typeface="Arial" panose="020B0604020202020204" pitchFamily="34" charset="0"/>
              <a:buChar char="•"/>
              <a:defRPr/>
            </a:pPr>
            <a:r>
              <a:rPr lang="en-GB" sz="1400" dirty="0"/>
              <a:t>Where some pay elements have not been correctly identified as pensionable the employer, with your help needs to look back over payroll records and calculate any underpayment of contributions and arrange to pay the amounts over to the pension scheme as soon as reasonably possible. </a:t>
            </a:r>
          </a:p>
          <a:p>
            <a:pPr marL="285750" indent="-285750">
              <a:spcBef>
                <a:spcPct val="25000"/>
              </a:spcBef>
              <a:spcAft>
                <a:spcPts val="0"/>
              </a:spcAft>
              <a:buClr>
                <a:schemeClr val="accent2"/>
              </a:buClr>
              <a:buFont typeface="Arial" panose="020B0604020202020204" pitchFamily="34" charset="0"/>
              <a:buChar char="•"/>
              <a:defRPr/>
            </a:pPr>
            <a:r>
              <a:rPr lang="en-GB" sz="1400" dirty="0"/>
              <a:t>Where the employee owes contributions, we would look to the employer to pay these. Or, as a minimum, the employer should enable the arrears to be paid in instalments. </a:t>
            </a:r>
          </a:p>
          <a:p>
            <a:pPr marL="285750" indent="-285750">
              <a:spcBef>
                <a:spcPct val="25000"/>
              </a:spcBef>
              <a:spcAft>
                <a:spcPts val="0"/>
              </a:spcAft>
              <a:buClr>
                <a:schemeClr val="accent2"/>
              </a:buClr>
              <a:buFont typeface="Arial" panose="020B0604020202020204" pitchFamily="34" charset="0"/>
              <a:buChar char="•"/>
              <a:defRPr/>
            </a:pPr>
            <a:r>
              <a:rPr lang="en-GB" sz="1400" dirty="0"/>
              <a:t>Where some pay elements have not been correctly identified as qualifying earnings the employer with your help needs to look back over the payroll records and re-assess any worker to see if they should have been enrolled, or if already enrolled, then enrolled from an earlier date.</a:t>
            </a:r>
          </a:p>
          <a:p>
            <a:pPr marL="285750" indent="-285750">
              <a:spcBef>
                <a:spcPct val="25000"/>
              </a:spcBef>
              <a:spcAft>
                <a:spcPts val="0"/>
              </a:spcAft>
              <a:buClr>
                <a:schemeClr val="accent2"/>
              </a:buClr>
              <a:buFont typeface="Arial" panose="020B0604020202020204" pitchFamily="34" charset="0"/>
              <a:buChar char="•"/>
              <a:defRPr/>
            </a:pPr>
            <a:r>
              <a:rPr lang="en-GB" sz="1400" dirty="0"/>
              <a:t>Where they should have been enrolled or enrolled earlier contributions will be due from this date onwards. The employer will need to pay over all the missing employer contributions, and we would expect the employer to also pay over the missing employee contributions. Or, as a minimum, the employer should enable the arrears to be paid in instalments. Please remember the assessment at re-enrolment could also be impacted. </a:t>
            </a:r>
            <a:br>
              <a:rPr lang="en-GB" sz="1400" dirty="0"/>
            </a:br>
            <a:endParaRPr lang="en-GB" sz="800" dirty="0"/>
          </a:p>
          <a:p>
            <a:pPr>
              <a:spcBef>
                <a:spcPct val="25000"/>
              </a:spcBef>
              <a:spcAft>
                <a:spcPts val="0"/>
              </a:spcAft>
              <a:defRPr/>
            </a:pPr>
            <a:r>
              <a:rPr lang="en-GB" sz="1400" dirty="0"/>
              <a:t>These newly enrolled staff members will need to receive an enrolment letter and will have the right to opt out. </a:t>
            </a:r>
          </a:p>
        </p:txBody>
      </p:sp>
    </p:spTree>
    <p:extLst>
      <p:ext uri="{BB962C8B-B14F-4D97-AF65-F5344CB8AC3E}">
        <p14:creationId xmlns:p14="http://schemas.microsoft.com/office/powerpoint/2010/main" val="2037115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9D2C09-4F7D-CF98-0965-CBDCEF99D1F7}"/>
              </a:ext>
            </a:extLst>
          </p:cNvPr>
          <p:cNvSpPr/>
          <p:nvPr/>
        </p:nvSpPr>
        <p:spPr bwMode="auto">
          <a:xfrm>
            <a:off x="0" y="4211847"/>
            <a:ext cx="9144000" cy="855013"/>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44034" name="Rectangle 2">
            <a:extLst>
              <a:ext uri="{FF2B5EF4-FFF2-40B4-BE49-F238E27FC236}">
                <a16:creationId xmlns:a16="http://schemas.microsoft.com/office/drawing/2014/main" id="{6B635370-A01F-4DD0-B7A2-62108BF2F85C}"/>
              </a:ext>
            </a:extLst>
          </p:cNvPr>
          <p:cNvSpPr>
            <a:spLocks noGrp="1" noChangeArrowheads="1"/>
          </p:cNvSpPr>
          <p:nvPr>
            <p:ph type="title" idx="4294967295"/>
          </p:nvPr>
        </p:nvSpPr>
        <p:spPr>
          <a:xfrm>
            <a:off x="468253" y="393546"/>
            <a:ext cx="6783952" cy="423863"/>
          </a:xfrm>
        </p:spPr>
        <p:txBody>
          <a:bodyPr vert="horz" wrap="square" lIns="65437" tIns="32719" rIns="65437" bIns="32719" numCol="1" anchor="t" anchorCtr="0" compatLnSpc="1">
            <a:prstTxWarp prst="textNoShape">
              <a:avLst/>
            </a:prstTxWarp>
          </a:bodyPr>
          <a:lstStyle/>
          <a:p>
            <a:r>
              <a:rPr lang="en-GB" altLang="en-US"/>
              <a:t>Common errors</a:t>
            </a:r>
            <a:br>
              <a:rPr lang="en-GB" altLang="en-US" sz="2200"/>
            </a:br>
            <a:r>
              <a:rPr lang="en-GB" altLang="en-US" sz="1800" b="0"/>
              <a:t>Statutory leave and employer contributions </a:t>
            </a:r>
          </a:p>
        </p:txBody>
      </p:sp>
      <p:sp>
        <p:nvSpPr>
          <p:cNvPr id="46083" name="Rectangle 3">
            <a:extLst>
              <a:ext uri="{FF2B5EF4-FFF2-40B4-BE49-F238E27FC236}">
                <a16:creationId xmlns:a16="http://schemas.microsoft.com/office/drawing/2014/main" id="{FA15B88B-6A85-451A-B100-0D95F2A01ACA}"/>
              </a:ext>
            </a:extLst>
          </p:cNvPr>
          <p:cNvSpPr>
            <a:spLocks noGrp="1" noChangeArrowheads="1"/>
          </p:cNvSpPr>
          <p:nvPr>
            <p:ph type="body" idx="4294967295"/>
          </p:nvPr>
        </p:nvSpPr>
        <p:spPr>
          <a:xfrm>
            <a:off x="465913" y="1648601"/>
            <a:ext cx="8139925" cy="2527434"/>
          </a:xfrm>
          <a:ln>
            <a:miter lim="800000"/>
            <a:headEnd/>
            <a:tailEnd/>
          </a:ln>
        </p:spPr>
        <p:txBody>
          <a:bodyPr vert="horz" wrap="square" lIns="65437" tIns="32719" rIns="65437" bIns="32719" numCol="1" anchor="t" anchorCtr="0" compatLnSpc="1">
            <a:prstTxWarp prst="textNoShape">
              <a:avLst/>
            </a:prstTxWarp>
          </a:bodyPr>
          <a:lstStyle/>
          <a:p>
            <a:pPr marL="0" indent="0">
              <a:lnSpc>
                <a:spcPct val="100000"/>
              </a:lnSpc>
              <a:spcBef>
                <a:spcPts val="450"/>
              </a:spcBef>
              <a:spcAft>
                <a:spcPts val="450"/>
              </a:spcAft>
              <a:buNone/>
              <a:defRPr/>
            </a:pPr>
            <a:r>
              <a:rPr lang="en-GB" sz="1400" b="1">
                <a:ea typeface="+mn-lt"/>
                <a:cs typeface="+mn-lt"/>
              </a:rPr>
              <a:t>Maternity leave</a:t>
            </a:r>
          </a:p>
          <a:p>
            <a:pPr marL="255270" indent="-255270">
              <a:lnSpc>
                <a:spcPct val="100000"/>
              </a:lnSpc>
              <a:spcBef>
                <a:spcPts val="450"/>
              </a:spcBef>
              <a:spcAft>
                <a:spcPts val="450"/>
              </a:spcAft>
              <a:defRPr/>
            </a:pPr>
            <a:r>
              <a:rPr lang="en-GB" sz="1400">
                <a:ea typeface="+mn-lt"/>
                <a:cs typeface="+mn-lt"/>
              </a:rPr>
              <a:t>The correct calculation of employee and employer contributions </a:t>
            </a:r>
            <a:br>
              <a:rPr lang="en-GB" sz="1400">
                <a:ea typeface="+mn-lt"/>
                <a:cs typeface="+mn-lt"/>
              </a:rPr>
            </a:br>
            <a:r>
              <a:rPr lang="en-GB" sz="1400">
                <a:ea typeface="+mn-lt"/>
                <a:cs typeface="+mn-lt"/>
              </a:rPr>
              <a:t>during maternity leave. </a:t>
            </a:r>
          </a:p>
          <a:p>
            <a:pPr marL="255270" indent="-255270">
              <a:lnSpc>
                <a:spcPct val="100000"/>
              </a:lnSpc>
              <a:spcBef>
                <a:spcPts val="450"/>
              </a:spcBef>
              <a:spcAft>
                <a:spcPts val="450"/>
              </a:spcAft>
              <a:defRPr/>
            </a:pPr>
            <a:r>
              <a:rPr lang="en-GB" sz="1400">
                <a:ea typeface="+mn-lt"/>
                <a:cs typeface="+mn-lt"/>
              </a:rPr>
              <a:t>In simple terms:</a:t>
            </a:r>
          </a:p>
          <a:p>
            <a:pPr marL="538163" lvl="1" indent="-268288">
              <a:lnSpc>
                <a:spcPct val="100000"/>
              </a:lnSpc>
              <a:spcBef>
                <a:spcPts val="0"/>
              </a:spcBef>
              <a:spcAft>
                <a:spcPts val="0"/>
              </a:spcAft>
              <a:defRPr/>
            </a:pPr>
            <a:r>
              <a:rPr lang="en-GB" sz="1400">
                <a:ea typeface="+mn-lt"/>
                <a:cs typeface="+mn-lt"/>
              </a:rPr>
              <a:t>The employee pays contributions on </a:t>
            </a:r>
            <a:r>
              <a:rPr lang="en-GB" sz="1400" b="1">
                <a:ea typeface="+mn-lt"/>
                <a:cs typeface="+mn-lt"/>
              </a:rPr>
              <a:t>actual pay</a:t>
            </a:r>
            <a:r>
              <a:rPr lang="en-GB" sz="1400">
                <a:ea typeface="+mn-lt"/>
                <a:cs typeface="+mn-lt"/>
              </a:rPr>
              <a:t> received.</a:t>
            </a:r>
          </a:p>
          <a:p>
            <a:pPr marL="538163" lvl="1" indent="-268288">
              <a:lnSpc>
                <a:spcPct val="100000"/>
              </a:lnSpc>
              <a:spcBef>
                <a:spcPts val="0"/>
              </a:spcBef>
              <a:spcAft>
                <a:spcPts val="0"/>
              </a:spcAft>
              <a:defRPr/>
            </a:pPr>
            <a:r>
              <a:rPr lang="en-GB" sz="1400">
                <a:ea typeface="+mn-lt"/>
                <a:cs typeface="+mn-lt"/>
              </a:rPr>
              <a:t>The employer pays contributions based on the </a:t>
            </a:r>
            <a:r>
              <a:rPr lang="en-GB" sz="1400" b="1">
                <a:ea typeface="+mn-lt"/>
                <a:cs typeface="+mn-lt"/>
              </a:rPr>
              <a:t>pay the individual would be receiving if they were </a:t>
            </a:r>
            <a:r>
              <a:rPr lang="en-GB" sz="1400" b="1" u="sng">
                <a:ea typeface="+mn-lt"/>
                <a:cs typeface="+mn-lt"/>
              </a:rPr>
              <a:t>not</a:t>
            </a:r>
            <a:r>
              <a:rPr lang="en-GB" sz="1400" b="1">
                <a:ea typeface="+mn-lt"/>
                <a:cs typeface="+mn-lt"/>
              </a:rPr>
              <a:t> on maternity leave</a:t>
            </a:r>
            <a:r>
              <a:rPr lang="en-GB" sz="1400">
                <a:ea typeface="+mn-lt"/>
                <a:cs typeface="+mn-lt"/>
              </a:rPr>
              <a:t>.</a:t>
            </a:r>
          </a:p>
          <a:p>
            <a:pPr marL="538163" lvl="1" indent="-268288">
              <a:lnSpc>
                <a:spcPct val="100000"/>
              </a:lnSpc>
              <a:spcBef>
                <a:spcPts val="0"/>
              </a:spcBef>
              <a:spcAft>
                <a:spcPts val="0"/>
              </a:spcAft>
              <a:defRPr/>
            </a:pPr>
            <a:r>
              <a:rPr lang="en-GB" sz="1400">
                <a:cs typeface="Arial"/>
              </a:rPr>
              <a:t>Contributions are normally due for the paid maternity period. Employers may need support in calculating contributions for employees on statutory leave. </a:t>
            </a:r>
          </a:p>
        </p:txBody>
      </p:sp>
      <p:sp>
        <p:nvSpPr>
          <p:cNvPr id="11" name="TextBox 10">
            <a:extLst>
              <a:ext uri="{FF2B5EF4-FFF2-40B4-BE49-F238E27FC236}">
                <a16:creationId xmlns:a16="http://schemas.microsoft.com/office/drawing/2014/main" id="{CB47FF21-8676-47D7-11E9-928AEE684830}"/>
              </a:ext>
            </a:extLst>
          </p:cNvPr>
          <p:cNvSpPr txBox="1"/>
          <p:nvPr/>
        </p:nvSpPr>
        <p:spPr>
          <a:xfrm>
            <a:off x="408567" y="4260493"/>
            <a:ext cx="8234048" cy="7463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50" b="1" dirty="0">
                <a:latin typeface="Arial"/>
                <a:ea typeface="ヒラギノ角ゴ Pro W3"/>
                <a:cs typeface="Arial"/>
              </a:rPr>
              <a:t>Disclaimer </a:t>
            </a:r>
          </a:p>
          <a:p>
            <a:r>
              <a:rPr lang="en-GB" sz="850" dirty="0">
                <a:latin typeface="Arial"/>
                <a:ea typeface="ヒラギノ角ゴ Pro W3"/>
                <a:cs typeface="Arial"/>
              </a:rPr>
              <a:t>The requirement for the employer to pay pension contributions on a worker’s salary that would have been payable if they were not on maternity leave is in legislation that we do not have responsibility under and do not regulate, and so we’ve taken the time to research the requirement to be able to give you a view. You should note, however, that this is all we are able to do, express a view. Only the courts can give a definite interpretation of the law and in this case if an individual was of the view that their employer was not complying with the legislation their recourse would be the Employment Tribunal.</a:t>
            </a:r>
            <a:endParaRPr lang="en-US" sz="850" dirty="0">
              <a:latin typeface="Arial"/>
              <a:ea typeface="ヒラギノ角ゴ Pro W3"/>
              <a:cs typeface="Arial"/>
            </a:endParaRPr>
          </a:p>
        </p:txBody>
      </p:sp>
      <p:sp>
        <p:nvSpPr>
          <p:cNvPr id="3" name="Rectangle 2">
            <a:extLst>
              <a:ext uri="{FF2B5EF4-FFF2-40B4-BE49-F238E27FC236}">
                <a16:creationId xmlns:a16="http://schemas.microsoft.com/office/drawing/2014/main" id="{913B04B0-2222-6297-73B2-EBB905EF3068}"/>
              </a:ext>
            </a:extLst>
          </p:cNvPr>
          <p:cNvSpPr/>
          <p:nvPr/>
        </p:nvSpPr>
        <p:spPr bwMode="auto">
          <a:xfrm>
            <a:off x="6656203" y="1499615"/>
            <a:ext cx="2487798" cy="1190421"/>
          </a:xfrm>
          <a:prstGeom prst="rect">
            <a:avLst/>
          </a:prstGeom>
          <a:solidFill>
            <a:srgbClr val="E9E7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4" name="TextBox 3">
            <a:extLst>
              <a:ext uri="{FF2B5EF4-FFF2-40B4-BE49-F238E27FC236}">
                <a16:creationId xmlns:a16="http://schemas.microsoft.com/office/drawing/2014/main" id="{2E654AA9-77EB-C592-1CD1-8F51931358F2}"/>
              </a:ext>
            </a:extLst>
          </p:cNvPr>
          <p:cNvSpPr txBox="1"/>
          <p:nvPr/>
        </p:nvSpPr>
        <p:spPr>
          <a:xfrm>
            <a:off x="6730634" y="1601426"/>
            <a:ext cx="1731264" cy="951222"/>
          </a:xfrm>
          <a:prstGeom prst="rect">
            <a:avLst/>
          </a:prstGeom>
          <a:noFill/>
        </p:spPr>
        <p:txBody>
          <a:bodyPr wrap="square" rtlCol="0">
            <a:spAutoFit/>
          </a:bodyPr>
          <a:lstStyle/>
          <a:p>
            <a:pPr>
              <a:lnSpc>
                <a:spcPct val="110000"/>
              </a:lnSpc>
              <a:spcBef>
                <a:spcPts val="225"/>
              </a:spcBef>
            </a:pPr>
            <a:r>
              <a:rPr lang="en-GB" sz="1000" b="1" dirty="0">
                <a:solidFill>
                  <a:schemeClr val="accent1"/>
                </a:solidFill>
                <a:latin typeface="Arial"/>
                <a:ea typeface="ヒラギノ角ゴ Pro W3"/>
                <a:cs typeface="Arial"/>
              </a:rPr>
              <a:t>Visit the </a:t>
            </a:r>
            <a:br>
              <a:rPr lang="en-GB" sz="1000" b="1" dirty="0">
                <a:solidFill>
                  <a:schemeClr val="accent1"/>
                </a:solidFill>
                <a:latin typeface="Arial"/>
                <a:ea typeface="ヒラギノ角ゴ Pro W3"/>
                <a:cs typeface="Arial"/>
              </a:rPr>
            </a:br>
            <a:r>
              <a:rPr lang="en-GB" sz="1000" b="1" dirty="0" err="1">
                <a:solidFill>
                  <a:schemeClr val="accent1"/>
                </a:solidFill>
                <a:latin typeface="Arial"/>
                <a:ea typeface="ヒラギノ角ゴ Pro W3"/>
                <a:cs typeface="Arial"/>
              </a:rPr>
              <a:t>MoneyHelper</a:t>
            </a:r>
            <a:r>
              <a:rPr lang="en-GB" sz="1000" b="1" dirty="0">
                <a:solidFill>
                  <a:schemeClr val="accent1"/>
                </a:solidFill>
                <a:latin typeface="Arial"/>
                <a:ea typeface="ヒラギノ角ゴ Pro W3"/>
                <a:cs typeface="Arial"/>
              </a:rPr>
              <a:t> website </a:t>
            </a:r>
            <a:br>
              <a:rPr lang="en-GB" sz="1000" b="1" dirty="0">
                <a:solidFill>
                  <a:schemeClr val="accent1"/>
                </a:solidFill>
                <a:latin typeface="Arial"/>
                <a:ea typeface="ヒラギノ角ゴ Pro W3"/>
                <a:cs typeface="Arial"/>
              </a:rPr>
            </a:br>
            <a:r>
              <a:rPr lang="en-GB" sz="1000" b="1" dirty="0">
                <a:solidFill>
                  <a:schemeClr val="accent1"/>
                </a:solidFill>
                <a:latin typeface="Arial"/>
                <a:ea typeface="ヒラギノ角ゴ Pro W3"/>
                <a:cs typeface="Arial"/>
              </a:rPr>
              <a:t>for more information:</a:t>
            </a:r>
            <a:endParaRPr lang="en-GB" sz="1000" b="1" dirty="0">
              <a:solidFill>
                <a:schemeClr val="accent1"/>
              </a:solidFill>
              <a:cs typeface="Arial"/>
            </a:endParaRPr>
          </a:p>
          <a:p>
            <a:pPr>
              <a:lnSpc>
                <a:spcPct val="110000"/>
              </a:lnSpc>
              <a:spcBef>
                <a:spcPts val="225"/>
              </a:spcBef>
            </a:pPr>
            <a:r>
              <a:rPr lang="en-GB" sz="1000" b="1" dirty="0">
                <a:solidFill>
                  <a:schemeClr val="accent6"/>
                </a:solidFill>
                <a:latin typeface="Arial"/>
                <a:ea typeface="ヒラギノ角ゴ Pro W3"/>
                <a:cs typeface="Arial"/>
                <a:hlinkClick r:id="rId3">
                  <a:extLst>
                    <a:ext uri="{A12FA001-AC4F-418D-AE19-62706E023703}">
                      <ahyp:hlinkClr xmlns:ahyp="http://schemas.microsoft.com/office/drawing/2018/hyperlinkcolor" val="tx"/>
                    </a:ext>
                  </a:extLst>
                </a:hlinkClick>
              </a:rPr>
              <a:t>Maternity and paternity leave and your pension</a:t>
            </a:r>
            <a:endParaRPr lang="en-GB" sz="1000" dirty="0">
              <a:solidFill>
                <a:schemeClr val="accent6"/>
              </a:solidFill>
              <a:latin typeface="Arial"/>
              <a:ea typeface="ヒラギノ角ゴ Pro W3"/>
              <a:cs typeface="Arial"/>
            </a:endParaRPr>
          </a:p>
        </p:txBody>
      </p:sp>
      <p:pic>
        <p:nvPicPr>
          <p:cNvPr id="7" name="Picture 6" descr="Icon&#10;&#10;Description automatically generated">
            <a:extLst>
              <a:ext uri="{FF2B5EF4-FFF2-40B4-BE49-F238E27FC236}">
                <a16:creationId xmlns:a16="http://schemas.microsoft.com/office/drawing/2014/main" id="{454ABA82-F43C-D873-9C84-5B92B0C300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271" y="1071237"/>
            <a:ext cx="708393" cy="684213"/>
          </a:xfrm>
          <a:prstGeom prst="rect">
            <a:avLst/>
          </a:prstGeom>
        </p:spPr>
      </p:pic>
      <p:sp>
        <p:nvSpPr>
          <p:cNvPr id="2" name="TextBox 1">
            <a:extLst>
              <a:ext uri="{FF2B5EF4-FFF2-40B4-BE49-F238E27FC236}">
                <a16:creationId xmlns:a16="http://schemas.microsoft.com/office/drawing/2014/main" id="{D16695BE-D3E5-9AED-87CE-080CD460E291}"/>
              </a:ext>
            </a:extLst>
          </p:cNvPr>
          <p:cNvSpPr txBox="1"/>
          <p:nvPr/>
        </p:nvSpPr>
        <p:spPr>
          <a:xfrm>
            <a:off x="434235" y="1133856"/>
            <a:ext cx="5946688" cy="523220"/>
          </a:xfrm>
          <a:prstGeom prst="rect">
            <a:avLst/>
          </a:prstGeom>
          <a:noFill/>
        </p:spPr>
        <p:txBody>
          <a:bodyPr wrap="square" rtlCol="0">
            <a:spAutoFit/>
          </a:bodyPr>
          <a:lstStyle/>
          <a:p>
            <a:r>
              <a:rPr lang="en-GB" sz="1400" i="0">
                <a:effectLst/>
                <a:latin typeface="Arial" panose="020B0604020202020204" pitchFamily="34" charset="0"/>
              </a:rPr>
              <a:t>This is a recap from last year’s webinar as we are still finding errors in employer contribution rates for employees during statutory leave</a:t>
            </a:r>
            <a:r>
              <a:rPr lang="en-GB" sz="1300" b="0" i="0">
                <a:effectLst/>
                <a:latin typeface="Arial" panose="020B0604020202020204" pitchFamily="34" charset="0"/>
              </a:rPr>
              <a:t>. </a:t>
            </a:r>
            <a:endParaRPr lang="en-GB" sz="1300"/>
          </a:p>
        </p:txBody>
      </p:sp>
    </p:spTree>
    <p:custDataLst>
      <p:tags r:id="rId1"/>
    </p:custDataLst>
    <p:extLst>
      <p:ext uri="{BB962C8B-B14F-4D97-AF65-F5344CB8AC3E}">
        <p14:creationId xmlns:p14="http://schemas.microsoft.com/office/powerpoint/2010/main" val="3597938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300147-C5CD-7D74-32D4-A0416D89AAE7}"/>
              </a:ext>
            </a:extLst>
          </p:cNvPr>
          <p:cNvSpPr/>
          <p:nvPr/>
        </p:nvSpPr>
        <p:spPr bwMode="auto">
          <a:xfrm>
            <a:off x="6432699" y="2980783"/>
            <a:ext cx="2711302" cy="1777517"/>
          </a:xfrm>
          <a:prstGeom prst="rect">
            <a:avLst/>
          </a:prstGeom>
          <a:solidFill>
            <a:srgbClr val="E9E7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71682" name="Rectangle 2">
            <a:extLst>
              <a:ext uri="{FF2B5EF4-FFF2-40B4-BE49-F238E27FC236}">
                <a16:creationId xmlns:a16="http://schemas.microsoft.com/office/drawing/2014/main" id="{CA6D01DB-FE0B-48EF-BBF7-EF96A51EA1E9}"/>
              </a:ext>
            </a:extLst>
          </p:cNvPr>
          <p:cNvSpPr>
            <a:spLocks noGrp="1" noChangeArrowheads="1"/>
          </p:cNvSpPr>
          <p:nvPr>
            <p:ph type="title"/>
          </p:nvPr>
        </p:nvSpPr>
        <p:spPr>
          <a:xfrm>
            <a:off x="432000" y="385200"/>
            <a:ext cx="6548400" cy="482400"/>
          </a:xfrm>
        </p:spPr>
        <p:txBody>
          <a:bodyPr wrap="square" anchor="t">
            <a:normAutofit/>
          </a:bodyPr>
          <a:lstStyle/>
          <a:p>
            <a:r>
              <a:rPr lang="en-GB" altLang="en-US"/>
              <a:t>Postponement</a:t>
            </a:r>
          </a:p>
        </p:txBody>
      </p:sp>
      <p:sp>
        <p:nvSpPr>
          <p:cNvPr id="71683" name="Rectangle 3">
            <a:extLst>
              <a:ext uri="{FF2B5EF4-FFF2-40B4-BE49-F238E27FC236}">
                <a16:creationId xmlns:a16="http://schemas.microsoft.com/office/drawing/2014/main" id="{9E9CAA97-7B27-4D6A-B374-ADF5F6BD8BB5}"/>
              </a:ext>
            </a:extLst>
          </p:cNvPr>
          <p:cNvSpPr>
            <a:spLocks noGrp="1" noChangeArrowheads="1"/>
          </p:cNvSpPr>
          <p:nvPr>
            <p:ph idx="1"/>
          </p:nvPr>
        </p:nvSpPr>
        <p:spPr>
          <a:xfrm>
            <a:off x="433387" y="901954"/>
            <a:ext cx="5838128" cy="4108957"/>
          </a:xfrm>
        </p:spPr>
        <p:txBody>
          <a:bodyPr wrap="square" anchor="t">
            <a:noAutofit/>
          </a:bodyPr>
          <a:lstStyle/>
          <a:p>
            <a:pPr marL="0" indent="0">
              <a:lnSpc>
                <a:spcPct val="100000"/>
              </a:lnSpc>
              <a:spcBef>
                <a:spcPts val="225"/>
              </a:spcBef>
              <a:spcAft>
                <a:spcPts val="225"/>
              </a:spcAft>
              <a:buNone/>
            </a:pPr>
            <a:r>
              <a:rPr lang="en-GB" altLang="en-US" sz="1400"/>
              <a:t>Postponement is where the employer can choose to delay the assessment process at their duties start date, for new starters or for those who meet eligible job holder criteria:</a:t>
            </a:r>
            <a:br>
              <a:rPr lang="en-GB" altLang="en-US" sz="1400"/>
            </a:br>
            <a:endParaRPr lang="en-GB" altLang="en-US" sz="800"/>
          </a:p>
          <a:p>
            <a:pPr>
              <a:lnSpc>
                <a:spcPct val="100000"/>
              </a:lnSpc>
              <a:spcBef>
                <a:spcPts val="225"/>
              </a:spcBef>
              <a:spcAft>
                <a:spcPts val="225"/>
              </a:spcAft>
              <a:buFont typeface="Wingdings" panose="05000000000000000000" pitchFamily="2" charset="2"/>
              <a:buChar char="ü"/>
            </a:pPr>
            <a:r>
              <a:rPr lang="en-GB" altLang="en-US" sz="1350"/>
              <a:t>Postponement can last from one day up to three months.</a:t>
            </a:r>
          </a:p>
          <a:p>
            <a:pPr>
              <a:lnSpc>
                <a:spcPct val="100000"/>
              </a:lnSpc>
              <a:spcBef>
                <a:spcPts val="225"/>
              </a:spcBef>
              <a:spcAft>
                <a:spcPts val="225"/>
              </a:spcAft>
              <a:buFont typeface="Wingdings" panose="05000000000000000000" pitchFamily="2" charset="2"/>
              <a:buChar char="ü"/>
            </a:pPr>
            <a:r>
              <a:rPr lang="en-GB" altLang="en-US" sz="1350"/>
              <a:t>At the end of postponement, the member of staff has to be assessed.</a:t>
            </a:r>
          </a:p>
          <a:p>
            <a:pPr>
              <a:lnSpc>
                <a:spcPct val="100000"/>
              </a:lnSpc>
              <a:spcBef>
                <a:spcPts val="225"/>
              </a:spcBef>
              <a:spcAft>
                <a:spcPts val="225"/>
              </a:spcAft>
              <a:buFont typeface="Wingdings" panose="05000000000000000000" pitchFamily="2" charset="2"/>
              <a:buChar char="ü"/>
            </a:pPr>
            <a:r>
              <a:rPr lang="en-GB" altLang="en-US" sz="1350"/>
              <a:t>If the person meets the eligible job holder criteria at the end of postponement, they must be enrolled.</a:t>
            </a:r>
          </a:p>
          <a:p>
            <a:pPr>
              <a:lnSpc>
                <a:spcPct val="100000"/>
              </a:lnSpc>
              <a:spcBef>
                <a:spcPts val="225"/>
              </a:spcBef>
              <a:spcAft>
                <a:spcPts val="225"/>
              </a:spcAft>
              <a:buFont typeface="Wingdings" panose="05000000000000000000" pitchFamily="2" charset="2"/>
              <a:buChar char="ü"/>
            </a:pPr>
            <a:r>
              <a:rPr lang="en-GB" altLang="en-US" sz="1350"/>
              <a:t>If the person does not meet the eligible job holder criteria at the end of the current postponement period, then the next time they do meet the eligible job holder criteria the employer can apply postponement again. </a:t>
            </a:r>
          </a:p>
          <a:p>
            <a:pPr>
              <a:lnSpc>
                <a:spcPct val="100000"/>
              </a:lnSpc>
              <a:spcBef>
                <a:spcPts val="225"/>
              </a:spcBef>
              <a:spcAft>
                <a:spcPts val="225"/>
              </a:spcAft>
              <a:buFont typeface="Wingdings" panose="05000000000000000000" pitchFamily="2" charset="2"/>
              <a:buChar char="ü"/>
            </a:pPr>
            <a:r>
              <a:rPr lang="en-GB" altLang="en-US" sz="1350"/>
              <a:t>But remember if at the end of postponement, the person meets the eligible job holder criteria they must be enrolled and cannot be postponed again.</a:t>
            </a:r>
          </a:p>
          <a:p>
            <a:pPr>
              <a:lnSpc>
                <a:spcPct val="100000"/>
              </a:lnSpc>
              <a:spcBef>
                <a:spcPts val="225"/>
              </a:spcBef>
              <a:spcAft>
                <a:spcPts val="225"/>
              </a:spcAft>
              <a:buFont typeface="Wingdings" panose="05000000000000000000" pitchFamily="2" charset="2"/>
              <a:buChar char="ü"/>
            </a:pPr>
            <a:r>
              <a:rPr lang="en-GB" altLang="en-US" sz="1350"/>
              <a:t>It is important that you establish with your client the postponement rules they wish to apply and operate them accordingly. </a:t>
            </a:r>
            <a:endParaRPr lang="en-GB" sz="1350"/>
          </a:p>
        </p:txBody>
      </p:sp>
      <p:sp>
        <p:nvSpPr>
          <p:cNvPr id="10" name="TextBox 9">
            <a:extLst>
              <a:ext uri="{FF2B5EF4-FFF2-40B4-BE49-F238E27FC236}">
                <a16:creationId xmlns:a16="http://schemas.microsoft.com/office/drawing/2014/main" id="{348C6517-8687-D3B9-7C48-695B21C03047}"/>
              </a:ext>
            </a:extLst>
          </p:cNvPr>
          <p:cNvSpPr txBox="1"/>
          <p:nvPr/>
        </p:nvSpPr>
        <p:spPr>
          <a:xfrm>
            <a:off x="6618940" y="3153607"/>
            <a:ext cx="1453519" cy="587020"/>
          </a:xfrm>
          <a:prstGeom prst="rect">
            <a:avLst/>
          </a:prstGeom>
          <a:noFill/>
        </p:spPr>
        <p:txBody>
          <a:bodyPr wrap="square" rtlCol="0">
            <a:spAutoFit/>
          </a:bodyPr>
          <a:lstStyle/>
          <a:p>
            <a:pPr defTabSz="489347">
              <a:lnSpc>
                <a:spcPct val="110000"/>
              </a:lnSpc>
              <a:spcBef>
                <a:spcPts val="225"/>
              </a:spcBef>
              <a:buClr>
                <a:srgbClr val="A287D5"/>
              </a:buClr>
              <a:defRPr/>
            </a:pPr>
            <a:r>
              <a:rPr lang="en-GB" sz="1000" b="1" dirty="0">
                <a:solidFill>
                  <a:schemeClr val="accent1"/>
                </a:solidFill>
                <a:latin typeface="Arial"/>
                <a:ea typeface="ヒラギノ角ゴ Pro W3"/>
                <a:cs typeface="Arial"/>
              </a:rPr>
              <a:t>View the guidance about postponement on our website.</a:t>
            </a:r>
          </a:p>
        </p:txBody>
      </p:sp>
      <p:pic>
        <p:nvPicPr>
          <p:cNvPr id="3" name="Picture 2" descr="Icon&#10;&#10;Description automatically generated">
            <a:extLst>
              <a:ext uri="{FF2B5EF4-FFF2-40B4-BE49-F238E27FC236}">
                <a16:creationId xmlns:a16="http://schemas.microsoft.com/office/drawing/2014/main" id="{A90AA8C3-C284-C60C-4868-792D8E540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2344" y="2586168"/>
            <a:ext cx="709320" cy="685112"/>
          </a:xfrm>
          <a:prstGeom prst="rect">
            <a:avLst/>
          </a:prstGeom>
        </p:spPr>
      </p:pic>
      <p:sp>
        <p:nvSpPr>
          <p:cNvPr id="4" name="Rectangle 3">
            <a:extLst>
              <a:ext uri="{FF2B5EF4-FFF2-40B4-BE49-F238E27FC236}">
                <a16:creationId xmlns:a16="http://schemas.microsoft.com/office/drawing/2014/main" id="{8CDF6CA4-2430-8E70-84C9-110EBBCF1FC4}"/>
              </a:ext>
            </a:extLst>
          </p:cNvPr>
          <p:cNvSpPr/>
          <p:nvPr/>
        </p:nvSpPr>
        <p:spPr bwMode="auto">
          <a:xfrm>
            <a:off x="6271515" y="1751383"/>
            <a:ext cx="2872485" cy="658948"/>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5" name="TextBox 4">
            <a:extLst>
              <a:ext uri="{FF2B5EF4-FFF2-40B4-BE49-F238E27FC236}">
                <a16:creationId xmlns:a16="http://schemas.microsoft.com/office/drawing/2014/main" id="{C6BED7D3-E2AB-64B5-E77E-475B30B23624}"/>
              </a:ext>
            </a:extLst>
          </p:cNvPr>
          <p:cNvSpPr txBox="1"/>
          <p:nvPr/>
        </p:nvSpPr>
        <p:spPr>
          <a:xfrm>
            <a:off x="6325273" y="1821072"/>
            <a:ext cx="2334859" cy="553998"/>
          </a:xfrm>
          <a:prstGeom prst="rect">
            <a:avLst/>
          </a:prstGeom>
          <a:noFill/>
        </p:spPr>
        <p:txBody>
          <a:bodyPr wrap="square" rtlCol="0">
            <a:spAutoFit/>
          </a:bodyPr>
          <a:lstStyle/>
          <a:p>
            <a:pPr>
              <a:defRPr/>
            </a:pPr>
            <a:r>
              <a:rPr lang="en-GB" sz="1000" b="1">
                <a:solidFill>
                  <a:srgbClr val="FFFFFF"/>
                </a:solidFill>
              </a:rPr>
              <a:t>‘Postponement’ does not change or delay the duties start date or declaration of compliance deadline</a:t>
            </a:r>
          </a:p>
        </p:txBody>
      </p:sp>
      <p:pic>
        <p:nvPicPr>
          <p:cNvPr id="12" name="Picture 11" descr="Icon&#10;&#10;Description automatically generated">
            <a:extLst>
              <a:ext uri="{FF2B5EF4-FFF2-40B4-BE49-F238E27FC236}">
                <a16:creationId xmlns:a16="http://schemas.microsoft.com/office/drawing/2014/main" id="{A31A9E49-9A7B-1BB0-E666-FBAA96C64F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6971" y="1505263"/>
            <a:ext cx="340727" cy="329098"/>
          </a:xfrm>
          <a:prstGeom prst="rect">
            <a:avLst/>
          </a:prstGeom>
        </p:spPr>
      </p:pic>
      <p:sp>
        <p:nvSpPr>
          <p:cNvPr id="7" name="TextBox 6">
            <a:extLst>
              <a:ext uri="{FF2B5EF4-FFF2-40B4-BE49-F238E27FC236}">
                <a16:creationId xmlns:a16="http://schemas.microsoft.com/office/drawing/2014/main" id="{56A095B7-5434-1363-5903-58F417ED313F}"/>
              </a:ext>
            </a:extLst>
          </p:cNvPr>
          <p:cNvSpPr txBox="1"/>
          <p:nvPr/>
        </p:nvSpPr>
        <p:spPr>
          <a:xfrm>
            <a:off x="6631287" y="3740627"/>
            <a:ext cx="2512713" cy="959237"/>
          </a:xfrm>
          <a:prstGeom prst="rect">
            <a:avLst/>
          </a:prstGeom>
          <a:noFill/>
        </p:spPr>
        <p:txBody>
          <a:bodyPr wrap="square" rtlCol="0">
            <a:spAutoFit/>
          </a:bodyPr>
          <a:lstStyle/>
          <a:p>
            <a:pPr defTabSz="489347">
              <a:lnSpc>
                <a:spcPct val="110000"/>
              </a:lnSpc>
              <a:spcBef>
                <a:spcPts val="225"/>
              </a:spcBef>
              <a:buClr>
                <a:srgbClr val="A287D5"/>
              </a:buClr>
              <a:defRPr/>
            </a:pPr>
            <a:r>
              <a:rPr lang="en-GB" sz="1000" b="1" dirty="0">
                <a:solidFill>
                  <a:schemeClr val="accent1"/>
                </a:solidFill>
                <a:latin typeface="Arial"/>
                <a:ea typeface="ヒラギノ角ゴ Pro W3"/>
                <a:cs typeface="Arial"/>
              </a:rPr>
              <a:t>Guidance for business advisers:</a:t>
            </a:r>
          </a:p>
          <a:p>
            <a:pPr defTabSz="489347">
              <a:lnSpc>
                <a:spcPct val="110000"/>
              </a:lnSpc>
              <a:spcBef>
                <a:spcPts val="225"/>
              </a:spcBef>
              <a:buClr>
                <a:srgbClr val="A287D5"/>
              </a:buClr>
              <a:defRPr/>
            </a:pPr>
            <a:r>
              <a:rPr lang="en-GB" sz="1000" b="1" dirty="0">
                <a:solidFill>
                  <a:schemeClr val="accent6"/>
                </a:solidFill>
                <a:hlinkClick r:id="rId6">
                  <a:extLst>
                    <a:ext uri="{A12FA001-AC4F-418D-AE19-62706E023703}">
                      <ahyp:hlinkClr xmlns:ahyp="http://schemas.microsoft.com/office/drawing/2018/hyperlinkcolor" val="tx"/>
                    </a:ext>
                  </a:extLst>
                </a:hlinkClick>
              </a:rPr>
              <a:t>Postponement</a:t>
            </a:r>
            <a:endParaRPr lang="en-GB" sz="1000" b="1" dirty="0">
              <a:solidFill>
                <a:schemeClr val="accent6"/>
              </a:solidFill>
            </a:endParaRPr>
          </a:p>
          <a:p>
            <a:pPr defTabSz="489347">
              <a:lnSpc>
                <a:spcPct val="110000"/>
              </a:lnSpc>
              <a:spcBef>
                <a:spcPts val="225"/>
              </a:spcBef>
              <a:buClr>
                <a:srgbClr val="A287D5"/>
              </a:buClr>
              <a:defRPr/>
            </a:pPr>
            <a:r>
              <a:rPr lang="en-GB" sz="1000" b="1" dirty="0">
                <a:solidFill>
                  <a:schemeClr val="accent1"/>
                </a:solidFill>
                <a:latin typeface="Arial"/>
                <a:ea typeface="ヒラギノ角ゴ Pro W3"/>
                <a:cs typeface="Arial"/>
              </a:rPr>
              <a:t>Guidance for employers:</a:t>
            </a:r>
          </a:p>
          <a:p>
            <a:r>
              <a:rPr lang="en-GB" sz="1000" b="1" dirty="0">
                <a:solidFill>
                  <a:schemeClr val="accent6"/>
                </a:solidFill>
                <a:hlinkClick r:id="rId7">
                  <a:extLst>
                    <a:ext uri="{A12FA001-AC4F-418D-AE19-62706E023703}">
                      <ahyp:hlinkClr xmlns:ahyp="http://schemas.microsoft.com/office/drawing/2018/hyperlinkcolor" val="tx"/>
                    </a:ext>
                  </a:extLst>
                </a:hlinkClick>
              </a:rPr>
              <a:t>Postponement – automatic </a:t>
            </a:r>
            <a:br>
              <a:rPr lang="en-GB" sz="1000" b="1" dirty="0">
                <a:solidFill>
                  <a:schemeClr val="accent6"/>
                </a:solidFill>
                <a:hlinkClick r:id="rId7">
                  <a:extLst>
                    <a:ext uri="{A12FA001-AC4F-418D-AE19-62706E023703}">
                      <ahyp:hlinkClr xmlns:ahyp="http://schemas.microsoft.com/office/drawing/2018/hyperlinkcolor" val="tx"/>
                    </a:ext>
                  </a:extLst>
                </a:hlinkClick>
              </a:rPr>
            </a:br>
            <a:r>
              <a:rPr lang="en-GB" sz="1000" b="1" dirty="0">
                <a:solidFill>
                  <a:schemeClr val="accent6"/>
                </a:solidFill>
                <a:hlinkClick r:id="rId7">
                  <a:extLst>
                    <a:ext uri="{A12FA001-AC4F-418D-AE19-62706E023703}">
                      <ahyp:hlinkClr xmlns:ahyp="http://schemas.microsoft.com/office/drawing/2018/hyperlinkcolor" val="tx"/>
                    </a:ext>
                  </a:extLst>
                </a:hlinkClick>
              </a:rPr>
              <a:t>enrolment guidance for employers</a:t>
            </a:r>
            <a:endParaRPr lang="en-GB" sz="1000" b="1" dirty="0">
              <a:solidFill>
                <a:schemeClr val="accent6"/>
              </a:solidFill>
            </a:endParaRPr>
          </a:p>
        </p:txBody>
      </p:sp>
    </p:spTree>
    <p:custDataLst>
      <p:tags r:id="rId1"/>
    </p:custDataLst>
    <p:extLst>
      <p:ext uri="{BB962C8B-B14F-4D97-AF65-F5344CB8AC3E}">
        <p14:creationId xmlns:p14="http://schemas.microsoft.com/office/powerpoint/2010/main" val="414211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CA6D01DB-FE0B-48EF-BBF7-EF96A51EA1E9}"/>
              </a:ext>
            </a:extLst>
          </p:cNvPr>
          <p:cNvSpPr>
            <a:spLocks noGrp="1" noChangeArrowheads="1"/>
          </p:cNvSpPr>
          <p:nvPr>
            <p:ph type="title"/>
          </p:nvPr>
        </p:nvSpPr>
        <p:spPr>
          <a:xfrm>
            <a:off x="432000" y="385200"/>
            <a:ext cx="6548400" cy="482400"/>
          </a:xfrm>
        </p:spPr>
        <p:txBody>
          <a:bodyPr wrap="square" anchor="t">
            <a:normAutofit/>
          </a:bodyPr>
          <a:lstStyle/>
          <a:p>
            <a:r>
              <a:rPr lang="en-GB" altLang="en-US"/>
              <a:t>Postponement</a:t>
            </a:r>
          </a:p>
        </p:txBody>
      </p:sp>
      <p:sp>
        <p:nvSpPr>
          <p:cNvPr id="8" name="TextBox 7">
            <a:extLst>
              <a:ext uri="{FF2B5EF4-FFF2-40B4-BE49-F238E27FC236}">
                <a16:creationId xmlns:a16="http://schemas.microsoft.com/office/drawing/2014/main" id="{94AB5173-6EC6-364E-DBC8-40DB15A0704B}"/>
              </a:ext>
            </a:extLst>
          </p:cNvPr>
          <p:cNvSpPr txBox="1"/>
          <p:nvPr/>
        </p:nvSpPr>
        <p:spPr>
          <a:xfrm>
            <a:off x="449825" y="1016403"/>
            <a:ext cx="8107765" cy="1841530"/>
          </a:xfrm>
          <a:prstGeom prst="rect">
            <a:avLst/>
          </a:prstGeom>
          <a:noFill/>
        </p:spPr>
        <p:txBody>
          <a:bodyPr wrap="square" rtlCol="0">
            <a:spAutoFit/>
          </a:bodyPr>
          <a:lstStyle/>
          <a:p>
            <a:r>
              <a:rPr lang="en-GB" sz="1400" dirty="0"/>
              <a:t>The next slide gives a practical example of postponement. </a:t>
            </a:r>
          </a:p>
          <a:p>
            <a:endParaRPr lang="en-GB" sz="1400" dirty="0"/>
          </a:p>
          <a:p>
            <a:r>
              <a:rPr lang="en-GB" sz="1400" dirty="0"/>
              <a:t>Below is the dialogue that goes with the example on the following slide. The employer pays their staff calendar monthly and has the following postponement rules in place:</a:t>
            </a:r>
          </a:p>
          <a:p>
            <a:r>
              <a:rPr lang="en-GB" sz="1400" dirty="0"/>
              <a:t> </a:t>
            </a:r>
          </a:p>
          <a:p>
            <a:pPr marL="171450" indent="-171450">
              <a:spcBef>
                <a:spcPts val="0"/>
              </a:spcBef>
              <a:spcAft>
                <a:spcPts val="200"/>
              </a:spcAft>
              <a:buClr>
                <a:schemeClr val="accent2"/>
              </a:buClr>
              <a:buFont typeface="Wingdings" panose="05000000000000000000" pitchFamily="2" charset="2"/>
              <a:buChar char="ü"/>
            </a:pPr>
            <a:r>
              <a:rPr lang="en-GB" sz="1400" dirty="0"/>
              <a:t>all starters are postponed from their start date for the maximum three months </a:t>
            </a:r>
          </a:p>
          <a:p>
            <a:pPr marL="171450" indent="-171450">
              <a:spcBef>
                <a:spcPts val="0"/>
              </a:spcBef>
              <a:spcAft>
                <a:spcPts val="200"/>
              </a:spcAft>
              <a:buClr>
                <a:schemeClr val="accent2"/>
              </a:buClr>
              <a:buFont typeface="Wingdings" panose="05000000000000000000" pitchFamily="2" charset="2"/>
              <a:buChar char="ü"/>
            </a:pPr>
            <a:r>
              <a:rPr lang="en-GB" sz="1400" dirty="0"/>
              <a:t>anyone who later meets the eligible job holder criteria is postponed to the start of the following pay reference period </a:t>
            </a:r>
          </a:p>
        </p:txBody>
      </p:sp>
    </p:spTree>
    <p:custDataLst>
      <p:tags r:id="rId1"/>
    </p:custDataLst>
    <p:extLst>
      <p:ext uri="{BB962C8B-B14F-4D97-AF65-F5344CB8AC3E}">
        <p14:creationId xmlns:p14="http://schemas.microsoft.com/office/powerpoint/2010/main" val="3070057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9E3E-82F6-7117-2E18-177AE6DC2295}"/>
              </a:ext>
            </a:extLst>
          </p:cNvPr>
          <p:cNvSpPr/>
          <p:nvPr/>
        </p:nvSpPr>
        <p:spPr bwMode="auto">
          <a:xfrm>
            <a:off x="0" y="890829"/>
            <a:ext cx="9144000" cy="3663592"/>
          </a:xfrm>
          <a:prstGeom prst="rect">
            <a:avLst/>
          </a:prstGeom>
          <a:solidFill>
            <a:srgbClr val="E9E7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2" name="Title 1">
            <a:extLst>
              <a:ext uri="{FF2B5EF4-FFF2-40B4-BE49-F238E27FC236}">
                <a16:creationId xmlns:a16="http://schemas.microsoft.com/office/drawing/2014/main" id="{A1B66404-7CFC-3796-8D86-49280C6CEFA5}"/>
              </a:ext>
            </a:extLst>
          </p:cNvPr>
          <p:cNvSpPr>
            <a:spLocks noGrp="1"/>
          </p:cNvSpPr>
          <p:nvPr>
            <p:ph type="title"/>
          </p:nvPr>
        </p:nvSpPr>
        <p:spPr/>
        <p:txBody>
          <a:bodyPr/>
          <a:lstStyle/>
          <a:p>
            <a:r>
              <a:rPr lang="en-GB"/>
              <a:t>Postponement – a practical example</a:t>
            </a:r>
          </a:p>
        </p:txBody>
      </p:sp>
      <p:sp>
        <p:nvSpPr>
          <p:cNvPr id="5" name="Slide Number Placeholder 4">
            <a:extLst>
              <a:ext uri="{FF2B5EF4-FFF2-40B4-BE49-F238E27FC236}">
                <a16:creationId xmlns:a16="http://schemas.microsoft.com/office/drawing/2014/main" id="{1072ECD2-4ED7-D5CD-9ED3-5C4402DB4192}"/>
              </a:ext>
            </a:extLst>
          </p:cNvPr>
          <p:cNvSpPr>
            <a:spLocks noGrp="1"/>
          </p:cNvSpPr>
          <p:nvPr>
            <p:ph type="sldNum" sz="quarter" idx="4"/>
          </p:nvPr>
        </p:nvSpPr>
        <p:spPr/>
        <p:txBody>
          <a:bodyPr/>
          <a:lstStyle/>
          <a:p>
            <a:fld id="{C798A6DB-7B00-46DB-9780-DD62CD61A33E}" type="slidenum">
              <a:rPr lang="en-GB" smtClean="0"/>
              <a:pPr/>
              <a:t>14</a:t>
            </a:fld>
            <a:endParaRPr lang="en-GB"/>
          </a:p>
        </p:txBody>
      </p:sp>
      <p:sp>
        <p:nvSpPr>
          <p:cNvPr id="7" name="Rectangle 3">
            <a:extLst>
              <a:ext uri="{FF2B5EF4-FFF2-40B4-BE49-F238E27FC236}">
                <a16:creationId xmlns:a16="http://schemas.microsoft.com/office/drawing/2014/main" id="{7601D01D-1C1C-4256-4A13-3E04611A8957}"/>
              </a:ext>
            </a:extLst>
          </p:cNvPr>
          <p:cNvSpPr>
            <a:spLocks noGrp="1" noChangeArrowheads="1"/>
          </p:cNvSpPr>
          <p:nvPr>
            <p:ph idx="1"/>
          </p:nvPr>
        </p:nvSpPr>
        <p:spPr>
          <a:xfrm>
            <a:off x="449714" y="1031783"/>
            <a:ext cx="8152591" cy="2145890"/>
          </a:xfrm>
        </p:spPr>
        <p:txBody>
          <a:bodyPr wrap="square" anchor="t">
            <a:noAutofit/>
          </a:bodyPr>
          <a:lstStyle/>
          <a:p>
            <a:pPr marL="0" indent="0">
              <a:lnSpc>
                <a:spcPct val="100000"/>
              </a:lnSpc>
              <a:spcBef>
                <a:spcPts val="225"/>
              </a:spcBef>
              <a:spcAft>
                <a:spcPts val="225"/>
              </a:spcAft>
              <a:buNone/>
            </a:pPr>
            <a:r>
              <a:rPr lang="en-GB" altLang="en-US" sz="1200" b="1">
                <a:solidFill>
                  <a:schemeClr val="accent1"/>
                </a:solidFill>
              </a:rPr>
              <a:t>‘Caroline starts employment on 8 February. </a:t>
            </a:r>
            <a:r>
              <a:rPr lang="en-GB" altLang="en-US" sz="1200">
                <a:solidFill>
                  <a:schemeClr val="accent1"/>
                </a:solidFill>
              </a:rPr>
              <a:t>She is 25 years old and has a salary of £30,000 per year. The payroll bureau, using the postponement rules set by the employer, postpones Caroline’s assessment until 8 May. The employer or bureau issues a postponement notice within six weeks and 1 day of her start date informing her that the assessment has been postponed until 8 May. The postponement notice will also inform her that she has the right to join the pension scheme at any time and how to do this. 8 May falls into the 1 to 31 May pay reference period so in May’s payroll, Caroline will be assessed based on her age as at 8 May and her qualifying earnings payable in May. Her May qualifying earnings are £750 as she took several weeks of unpaid leave so although she meets the age criteria, her qualifying earnings are too low to meet the eligible job holder criteria, so she is not automatically enrolled.</a:t>
            </a:r>
          </a:p>
          <a:p>
            <a:pPr marL="0" indent="0">
              <a:lnSpc>
                <a:spcPct val="100000"/>
              </a:lnSpc>
              <a:spcBef>
                <a:spcPts val="225"/>
              </a:spcBef>
              <a:spcAft>
                <a:spcPts val="225"/>
              </a:spcAft>
              <a:buNone/>
            </a:pPr>
            <a:endParaRPr lang="en-GB" altLang="en-US" sz="800">
              <a:solidFill>
                <a:schemeClr val="accent1"/>
              </a:solidFill>
            </a:endParaRPr>
          </a:p>
          <a:p>
            <a:pPr marL="0" indent="0">
              <a:lnSpc>
                <a:spcPct val="100000"/>
              </a:lnSpc>
              <a:spcBef>
                <a:spcPts val="225"/>
              </a:spcBef>
              <a:spcAft>
                <a:spcPts val="225"/>
              </a:spcAft>
              <a:buNone/>
            </a:pPr>
            <a:r>
              <a:rPr lang="en-GB" altLang="en-US" sz="1200">
                <a:solidFill>
                  <a:schemeClr val="accent1"/>
                </a:solidFill>
              </a:rPr>
              <a:t>Caroline returns from unpaid leave in early June. Her qualifying earnings for June are £2,000 so above the monthly threshold of £833. The first day of a pay reference period is always an assessment day. Based on her age as at 1 June and her qualifying earnings for June, she is assessed as an eligible job holder.  The employer applies postponement again. This time to the start of the following month, 1 July, and issues another postponement letter accordingly. In July Caroline‘s qualifying earnings are £2,500 and so when assessed at the end of postponement, 1 July, she is an eligible job holder and is therefore automatically enrolled into the scheme. The employer cannot postpone her again. The employer issues a letter informing Caroline she has been automatically enrolled as at 1 July. The letter will also explain about the contribution rates, tax relief method, and the right to opt out. The employer has six weeks to issue the enrolment letter so in this example no later than 11 August.’</a:t>
            </a:r>
          </a:p>
        </p:txBody>
      </p:sp>
    </p:spTree>
    <p:extLst>
      <p:ext uri="{BB962C8B-B14F-4D97-AF65-F5344CB8AC3E}">
        <p14:creationId xmlns:p14="http://schemas.microsoft.com/office/powerpoint/2010/main" val="2989305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a:extLst>
              <a:ext uri="{FF2B5EF4-FFF2-40B4-BE49-F238E27FC236}">
                <a16:creationId xmlns:a16="http://schemas.microsoft.com/office/drawing/2014/main" id="{43AAD12D-3858-5515-9A9F-9D2AF2C2D1F1}"/>
              </a:ext>
            </a:extLst>
          </p:cNvPr>
          <p:cNvSpPr txBox="1"/>
          <p:nvPr/>
        </p:nvSpPr>
        <p:spPr>
          <a:xfrm>
            <a:off x="1954433" y="340085"/>
            <a:ext cx="5541520" cy="1077218"/>
          </a:xfrm>
          <a:prstGeom prst="rect">
            <a:avLst/>
          </a:prstGeom>
          <a:noFill/>
        </p:spPr>
        <p:txBody>
          <a:bodyPr wrap="square" lIns="91440" tIns="45720" rIns="91440" bIns="45720" anchor="t">
            <a:spAutoFit/>
          </a:bodyPr>
          <a:lstStyle/>
          <a:p>
            <a:r>
              <a:rPr lang="en-GB" b="1" dirty="0">
                <a:solidFill>
                  <a:schemeClr val="accent1"/>
                </a:solidFill>
                <a:effectLst/>
                <a:latin typeface="Arial"/>
                <a:ea typeface="Calibri" panose="020F0502020204030204" pitchFamily="34" charset="0"/>
                <a:cs typeface="Arial"/>
              </a:rPr>
              <a:t>Caroline</a:t>
            </a:r>
          </a:p>
          <a:p>
            <a:endParaRPr lang="en-GB" sz="400" dirty="0">
              <a:solidFill>
                <a:schemeClr val="accent1"/>
              </a:solidFill>
              <a:latin typeface="Arial" panose="020B0604020202020204" pitchFamily="34" charset="0"/>
              <a:ea typeface="Calibri" panose="020F0502020204030204" pitchFamily="34" charset="0"/>
            </a:endParaRPr>
          </a:p>
          <a:p>
            <a:r>
              <a:rPr lang="en-GB" sz="1800" dirty="0">
                <a:solidFill>
                  <a:schemeClr val="accent1"/>
                </a:solidFill>
                <a:latin typeface="Arial"/>
                <a:ea typeface="Calibri"/>
                <a:cs typeface="Arial"/>
              </a:rPr>
              <a:t>Started employment 8 Feb 2024, 25 </a:t>
            </a:r>
            <a:r>
              <a:rPr lang="en-GB" sz="1800" dirty="0" err="1">
                <a:solidFill>
                  <a:schemeClr val="accent1"/>
                </a:solidFill>
                <a:latin typeface="Arial"/>
                <a:ea typeface="Calibri"/>
                <a:cs typeface="Arial"/>
              </a:rPr>
              <a:t>yrs</a:t>
            </a:r>
            <a:r>
              <a:rPr lang="en-GB" sz="1800" dirty="0">
                <a:solidFill>
                  <a:schemeClr val="accent1"/>
                </a:solidFill>
                <a:effectLst/>
                <a:latin typeface="Arial"/>
                <a:ea typeface="Calibri"/>
                <a:cs typeface="Arial"/>
              </a:rPr>
              <a:t> old and has a salary of £30,000 per year, £2,500 per month</a:t>
            </a:r>
            <a:endParaRPr lang="en-GB" sz="1800" dirty="0">
              <a:solidFill>
                <a:schemeClr val="accent1"/>
              </a:solidFill>
              <a:latin typeface="Arial"/>
              <a:ea typeface="Calibri"/>
              <a:cs typeface="Arial"/>
            </a:endParaRPr>
          </a:p>
        </p:txBody>
      </p:sp>
      <p:pic>
        <p:nvPicPr>
          <p:cNvPr id="2050" name="Picture 2" descr="Close up studio shot of beautiful young mixed race woman model with curly dark hair looking at camera with charming cute smile while posing against white blank copy space wall for your content">
            <a:extLst>
              <a:ext uri="{FF2B5EF4-FFF2-40B4-BE49-F238E27FC236}">
                <a16:creationId xmlns:a16="http://schemas.microsoft.com/office/drawing/2014/main" id="{C8CDE661-4A68-1AB4-F8C4-2CB759643BF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26" r="17879"/>
          <a:stretch/>
        </p:blipFill>
        <p:spPr bwMode="auto">
          <a:xfrm>
            <a:off x="-355750" y="-372140"/>
            <a:ext cx="2237713" cy="2271757"/>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52" name="Content Placeholder 6" descr="SmartArt Process diagram">
            <a:extLst>
              <a:ext uri="{FF2B5EF4-FFF2-40B4-BE49-F238E27FC236}">
                <a16:creationId xmlns:a16="http://schemas.microsoft.com/office/drawing/2014/main" id="{2B6A3BC9-B097-9C63-63EE-1289247C7119}"/>
              </a:ext>
            </a:extLst>
          </p:cNvPr>
          <p:cNvGraphicFramePr>
            <a:graphicFrameLocks/>
          </p:cNvGraphicFramePr>
          <p:nvPr>
            <p:extLst>
              <p:ext uri="{D42A27DB-BD31-4B8C-83A1-F6EECF244321}">
                <p14:modId xmlns:p14="http://schemas.microsoft.com/office/powerpoint/2010/main" val="1104982060"/>
              </p:ext>
            </p:extLst>
          </p:nvPr>
        </p:nvGraphicFramePr>
        <p:xfrm>
          <a:off x="347783" y="777042"/>
          <a:ext cx="8480338" cy="5033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1" name="Arrow: Up 70">
            <a:extLst>
              <a:ext uri="{FF2B5EF4-FFF2-40B4-BE49-F238E27FC236}">
                <a16:creationId xmlns:a16="http://schemas.microsoft.com/office/drawing/2014/main" id="{843E3DA6-4C56-4F8D-E682-5F21CA0DE04F}"/>
              </a:ext>
            </a:extLst>
          </p:cNvPr>
          <p:cNvSpPr/>
          <p:nvPr/>
        </p:nvSpPr>
        <p:spPr bwMode="auto">
          <a:xfrm>
            <a:off x="575361" y="2491619"/>
            <a:ext cx="484189" cy="1602685"/>
          </a:xfrm>
          <a:prstGeom prst="upArrow">
            <a:avLst/>
          </a:prstGeom>
          <a:solidFill>
            <a:srgbClr val="0099B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74" name="Arrow: Up 73">
            <a:extLst>
              <a:ext uri="{FF2B5EF4-FFF2-40B4-BE49-F238E27FC236}">
                <a16:creationId xmlns:a16="http://schemas.microsoft.com/office/drawing/2014/main" id="{3098E23C-180E-1ADE-0F48-8CDDF4FAA279}"/>
              </a:ext>
            </a:extLst>
          </p:cNvPr>
          <p:cNvSpPr/>
          <p:nvPr/>
        </p:nvSpPr>
        <p:spPr bwMode="auto">
          <a:xfrm>
            <a:off x="2695830" y="2491619"/>
            <a:ext cx="484189" cy="1602685"/>
          </a:xfrm>
          <a:prstGeom prst="up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77" name="Arrow: Up 76">
            <a:extLst>
              <a:ext uri="{FF2B5EF4-FFF2-40B4-BE49-F238E27FC236}">
                <a16:creationId xmlns:a16="http://schemas.microsoft.com/office/drawing/2014/main" id="{B91975C3-2A13-F13B-1CFB-C5C79E5E0B30}"/>
              </a:ext>
            </a:extLst>
          </p:cNvPr>
          <p:cNvSpPr/>
          <p:nvPr/>
        </p:nvSpPr>
        <p:spPr bwMode="auto">
          <a:xfrm>
            <a:off x="4429660" y="2464077"/>
            <a:ext cx="484189" cy="1602685"/>
          </a:xfrm>
          <a:prstGeom prst="up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80" name="Arrow: Up 79">
            <a:extLst>
              <a:ext uri="{FF2B5EF4-FFF2-40B4-BE49-F238E27FC236}">
                <a16:creationId xmlns:a16="http://schemas.microsoft.com/office/drawing/2014/main" id="{2F17885A-E4AF-ABA5-35A8-572CB8902C8D}"/>
              </a:ext>
            </a:extLst>
          </p:cNvPr>
          <p:cNvSpPr/>
          <p:nvPr/>
        </p:nvSpPr>
        <p:spPr bwMode="auto">
          <a:xfrm>
            <a:off x="6501300" y="2451026"/>
            <a:ext cx="484189" cy="1602685"/>
          </a:xfrm>
          <a:prstGeom prst="up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66" name="Oval 65">
            <a:extLst>
              <a:ext uri="{FF2B5EF4-FFF2-40B4-BE49-F238E27FC236}">
                <a16:creationId xmlns:a16="http://schemas.microsoft.com/office/drawing/2014/main" id="{FBF414AC-A7BB-2BD4-F56F-E00E4A9050F4}"/>
              </a:ext>
            </a:extLst>
          </p:cNvPr>
          <p:cNvSpPr/>
          <p:nvPr/>
        </p:nvSpPr>
        <p:spPr bwMode="auto">
          <a:xfrm>
            <a:off x="493972" y="1833542"/>
            <a:ext cx="637610" cy="637610"/>
          </a:xfrm>
          <a:prstGeom prst="ellipse">
            <a:avLst/>
          </a:prstGeom>
          <a:solidFill>
            <a:srgbClr val="0099B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b="0" i="0" u="none" strike="noStrike" cap="none" normalizeH="0" baseline="0">
              <a:ln>
                <a:noFill/>
              </a:ln>
              <a:solidFill>
                <a:schemeClr val="tx1"/>
              </a:solidFill>
              <a:effectLst/>
              <a:latin typeface="Arial" charset="0"/>
              <a:ea typeface="ヒラギノ角ゴ Pro W3" pitchFamily="96" charset="-128"/>
            </a:endParaRPr>
          </a:p>
        </p:txBody>
      </p:sp>
      <p:sp>
        <p:nvSpPr>
          <p:cNvPr id="88" name="TextBox 87">
            <a:extLst>
              <a:ext uri="{FF2B5EF4-FFF2-40B4-BE49-F238E27FC236}">
                <a16:creationId xmlns:a16="http://schemas.microsoft.com/office/drawing/2014/main" id="{D5BDA507-AEB1-0A69-384E-D772390E320A}"/>
              </a:ext>
            </a:extLst>
          </p:cNvPr>
          <p:cNvSpPr txBox="1"/>
          <p:nvPr/>
        </p:nvSpPr>
        <p:spPr>
          <a:xfrm>
            <a:off x="942756" y="2805066"/>
            <a:ext cx="1342734" cy="461665"/>
          </a:xfrm>
          <a:prstGeom prst="rect">
            <a:avLst/>
          </a:prstGeom>
          <a:noFill/>
        </p:spPr>
        <p:txBody>
          <a:bodyPr wrap="square" lIns="91440" tIns="45720" rIns="91440" bIns="45720" rtlCol="0" anchor="t">
            <a:spAutoFit/>
          </a:bodyPr>
          <a:lstStyle/>
          <a:p>
            <a:r>
              <a:rPr lang="en-GB" sz="1200">
                <a:solidFill>
                  <a:schemeClr val="accent6"/>
                </a:solidFill>
                <a:effectLst/>
                <a:latin typeface="+mn-lt"/>
                <a:ea typeface="Calibri"/>
              </a:rPr>
              <a:t>Caroline’s </a:t>
            </a:r>
          </a:p>
          <a:p>
            <a:r>
              <a:rPr lang="en-GB" sz="1200">
                <a:solidFill>
                  <a:schemeClr val="accent6"/>
                </a:solidFill>
                <a:effectLst/>
                <a:latin typeface="+mn-lt"/>
                <a:ea typeface="Calibri"/>
              </a:rPr>
              <a:t>start date</a:t>
            </a:r>
            <a:endParaRPr lang="en-GB" sz="1200">
              <a:solidFill>
                <a:schemeClr val="accent6"/>
              </a:solidFill>
              <a:latin typeface="+mn-lt"/>
              <a:ea typeface="ヒラギノ角ゴ Pro W3"/>
              <a:cs typeface="Arial"/>
            </a:endParaRPr>
          </a:p>
        </p:txBody>
      </p:sp>
      <p:sp>
        <p:nvSpPr>
          <p:cNvPr id="67" name="TextBox 66">
            <a:extLst>
              <a:ext uri="{FF2B5EF4-FFF2-40B4-BE49-F238E27FC236}">
                <a16:creationId xmlns:a16="http://schemas.microsoft.com/office/drawing/2014/main" id="{CE4CB1E2-D040-3281-9106-9C9957301DDB}"/>
              </a:ext>
            </a:extLst>
          </p:cNvPr>
          <p:cNvSpPr txBox="1"/>
          <p:nvPr/>
        </p:nvSpPr>
        <p:spPr>
          <a:xfrm>
            <a:off x="493970" y="2038330"/>
            <a:ext cx="637609" cy="276999"/>
          </a:xfrm>
          <a:prstGeom prst="rect">
            <a:avLst/>
          </a:prstGeom>
          <a:noFill/>
        </p:spPr>
        <p:txBody>
          <a:bodyPr wrap="square" rtlCol="0">
            <a:spAutoFit/>
          </a:bodyPr>
          <a:lstStyle/>
          <a:p>
            <a:pPr algn="ctr"/>
            <a:r>
              <a:rPr lang="en-GB" sz="1200" b="1">
                <a:solidFill>
                  <a:schemeClr val="bg1"/>
                </a:solidFill>
              </a:rPr>
              <a:t>8 Feb</a:t>
            </a:r>
          </a:p>
        </p:txBody>
      </p:sp>
      <p:sp>
        <p:nvSpPr>
          <p:cNvPr id="2321" name="TextBox 2320">
            <a:extLst>
              <a:ext uri="{FF2B5EF4-FFF2-40B4-BE49-F238E27FC236}">
                <a16:creationId xmlns:a16="http://schemas.microsoft.com/office/drawing/2014/main" id="{C55A8F8B-9C5F-9A1F-A4EB-AEAC2B88EA92}"/>
              </a:ext>
            </a:extLst>
          </p:cNvPr>
          <p:cNvSpPr txBox="1"/>
          <p:nvPr/>
        </p:nvSpPr>
        <p:spPr>
          <a:xfrm>
            <a:off x="3077697" y="2825237"/>
            <a:ext cx="1335371" cy="1231106"/>
          </a:xfrm>
          <a:prstGeom prst="rect">
            <a:avLst/>
          </a:prstGeom>
          <a:noFill/>
        </p:spPr>
        <p:txBody>
          <a:bodyPr wrap="square" lIns="91440" tIns="45720" rIns="91440" bIns="45720" rtlCol="0" anchor="t">
            <a:spAutoFit/>
          </a:bodyPr>
          <a:lstStyle/>
          <a:p>
            <a:r>
              <a:rPr lang="en-GB" sz="1200">
                <a:solidFill>
                  <a:schemeClr val="accent1"/>
                </a:solidFill>
                <a:latin typeface="+mn-lt"/>
                <a:ea typeface="Calibri"/>
              </a:rPr>
              <a:t>Assessment</a:t>
            </a:r>
            <a:r>
              <a:rPr lang="en-GB" sz="1200">
                <a:solidFill>
                  <a:schemeClr val="accent1"/>
                </a:solidFill>
                <a:effectLst/>
                <a:latin typeface="+mn-lt"/>
                <a:ea typeface="Calibri"/>
              </a:rPr>
              <a:t> date</a:t>
            </a:r>
            <a:r>
              <a:rPr lang="en-GB" sz="1200">
                <a:solidFill>
                  <a:schemeClr val="accent1"/>
                </a:solidFill>
                <a:latin typeface="+mn-lt"/>
                <a:ea typeface="Calibri"/>
              </a:rPr>
              <a:t> </a:t>
            </a:r>
            <a:endParaRPr lang="en-GB" sz="1200">
              <a:solidFill>
                <a:schemeClr val="accent1"/>
              </a:solidFill>
              <a:latin typeface="+mn-lt"/>
              <a:ea typeface="Calibri"/>
              <a:cs typeface="Arial"/>
            </a:endParaRPr>
          </a:p>
          <a:p>
            <a:endParaRPr lang="en-GB" sz="1200">
              <a:solidFill>
                <a:schemeClr val="accent1"/>
              </a:solidFill>
              <a:latin typeface="+mn-lt"/>
              <a:cs typeface="Arial"/>
            </a:endParaRPr>
          </a:p>
          <a:p>
            <a:endParaRPr lang="en-GB" sz="1200">
              <a:solidFill>
                <a:schemeClr val="accent1"/>
              </a:solidFill>
              <a:latin typeface="+mn-lt"/>
              <a:ea typeface="ヒラギノ角ゴ Pro W3"/>
              <a:cs typeface="Arial"/>
            </a:endParaRPr>
          </a:p>
          <a:p>
            <a:r>
              <a:rPr lang="en-GB" sz="1200">
                <a:solidFill>
                  <a:schemeClr val="accent1"/>
                </a:solidFill>
                <a:latin typeface="+mn-lt"/>
                <a:ea typeface="ヒラギノ角ゴ Pro W3"/>
                <a:cs typeface="Arial"/>
              </a:rPr>
              <a:t>End of </a:t>
            </a:r>
            <a:endParaRPr lang="en-GB" sz="1200">
              <a:solidFill>
                <a:schemeClr val="accent1"/>
              </a:solidFill>
              <a:cs typeface="Arial" charset="0"/>
            </a:endParaRPr>
          </a:p>
          <a:p>
            <a:r>
              <a:rPr lang="en-GB" sz="1200">
                <a:solidFill>
                  <a:schemeClr val="accent1"/>
                </a:solidFill>
                <a:latin typeface="+mn-lt"/>
                <a:ea typeface="ヒラギノ角ゴ Pro W3"/>
                <a:cs typeface="Arial"/>
              </a:rPr>
              <a:t>postponemen</a:t>
            </a:r>
            <a:r>
              <a:rPr lang="en-GB" sz="1400">
                <a:solidFill>
                  <a:schemeClr val="accent1"/>
                </a:solidFill>
                <a:latin typeface="+mn-lt"/>
                <a:ea typeface="ヒラギノ角ゴ Pro W3"/>
                <a:cs typeface="Arial"/>
              </a:rPr>
              <a:t>t</a:t>
            </a:r>
            <a:endParaRPr lang="en-GB">
              <a:solidFill>
                <a:schemeClr val="accent1"/>
              </a:solidFill>
              <a:cs typeface="Arial"/>
            </a:endParaRPr>
          </a:p>
        </p:txBody>
      </p:sp>
      <p:sp>
        <p:nvSpPr>
          <p:cNvPr id="2336" name="Oval 2335">
            <a:extLst>
              <a:ext uri="{FF2B5EF4-FFF2-40B4-BE49-F238E27FC236}">
                <a16:creationId xmlns:a16="http://schemas.microsoft.com/office/drawing/2014/main" id="{77FB2A54-4477-7984-F8FC-5446B408A605}"/>
              </a:ext>
            </a:extLst>
          </p:cNvPr>
          <p:cNvSpPr/>
          <p:nvPr/>
        </p:nvSpPr>
        <p:spPr bwMode="auto">
          <a:xfrm>
            <a:off x="2620126" y="1834263"/>
            <a:ext cx="637610" cy="63761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b="0" i="0" u="none" strike="noStrike" cap="none" normalizeH="0" baseline="0">
              <a:ln>
                <a:noFill/>
              </a:ln>
              <a:solidFill>
                <a:schemeClr val="tx1"/>
              </a:solidFill>
              <a:effectLst/>
              <a:latin typeface="Arial" charset="0"/>
              <a:ea typeface="ヒラギノ角ゴ Pro W3" pitchFamily="96" charset="-128"/>
            </a:endParaRPr>
          </a:p>
        </p:txBody>
      </p:sp>
      <p:sp>
        <p:nvSpPr>
          <p:cNvPr id="2338" name="TextBox 2337">
            <a:extLst>
              <a:ext uri="{FF2B5EF4-FFF2-40B4-BE49-F238E27FC236}">
                <a16:creationId xmlns:a16="http://schemas.microsoft.com/office/drawing/2014/main" id="{A230A15B-BF2F-9008-CF71-EB111CF9F410}"/>
              </a:ext>
            </a:extLst>
          </p:cNvPr>
          <p:cNvSpPr txBox="1"/>
          <p:nvPr/>
        </p:nvSpPr>
        <p:spPr>
          <a:xfrm>
            <a:off x="2584115" y="2038330"/>
            <a:ext cx="766073" cy="276999"/>
          </a:xfrm>
          <a:prstGeom prst="rect">
            <a:avLst/>
          </a:prstGeom>
          <a:noFill/>
        </p:spPr>
        <p:txBody>
          <a:bodyPr wrap="square" rtlCol="0">
            <a:spAutoFit/>
          </a:bodyPr>
          <a:lstStyle/>
          <a:p>
            <a:pPr algn="ctr"/>
            <a:r>
              <a:rPr lang="en-GB" sz="1200" b="1">
                <a:solidFill>
                  <a:schemeClr val="bg1"/>
                </a:solidFill>
              </a:rPr>
              <a:t>8 May</a:t>
            </a:r>
          </a:p>
        </p:txBody>
      </p:sp>
      <p:sp>
        <p:nvSpPr>
          <p:cNvPr id="2340" name="TextBox 2339">
            <a:extLst>
              <a:ext uri="{FF2B5EF4-FFF2-40B4-BE49-F238E27FC236}">
                <a16:creationId xmlns:a16="http://schemas.microsoft.com/office/drawing/2014/main" id="{893C48DE-534E-B841-BD9F-9FF9237EB249}"/>
              </a:ext>
            </a:extLst>
          </p:cNvPr>
          <p:cNvSpPr txBox="1"/>
          <p:nvPr/>
        </p:nvSpPr>
        <p:spPr>
          <a:xfrm>
            <a:off x="4851996" y="2825003"/>
            <a:ext cx="1370552" cy="1200329"/>
          </a:xfrm>
          <a:prstGeom prst="rect">
            <a:avLst/>
          </a:prstGeom>
          <a:noFill/>
        </p:spPr>
        <p:txBody>
          <a:bodyPr wrap="square" lIns="91440" tIns="45720" rIns="91440" bIns="45720" rtlCol="0" anchor="t">
            <a:spAutoFit/>
          </a:bodyPr>
          <a:lstStyle/>
          <a:p>
            <a:r>
              <a:rPr lang="en-GB" sz="1200">
                <a:solidFill>
                  <a:schemeClr val="accent4"/>
                </a:solidFill>
                <a:effectLst/>
                <a:latin typeface="+mn-lt"/>
                <a:ea typeface="Calibri"/>
              </a:rPr>
              <a:t>Assessment date</a:t>
            </a:r>
            <a:r>
              <a:rPr lang="en-GB" sz="1200">
                <a:solidFill>
                  <a:schemeClr val="accent4"/>
                </a:solidFill>
                <a:latin typeface="+mn-lt"/>
                <a:ea typeface="Calibri"/>
              </a:rPr>
              <a:t> </a:t>
            </a:r>
            <a:endParaRPr lang="en-GB" sz="1200">
              <a:solidFill>
                <a:schemeClr val="accent4"/>
              </a:solidFill>
              <a:latin typeface="+mn-lt"/>
              <a:ea typeface="Calibri"/>
              <a:cs typeface="Arial"/>
            </a:endParaRPr>
          </a:p>
          <a:p>
            <a:br>
              <a:rPr lang="en-GB" sz="1200">
                <a:solidFill>
                  <a:schemeClr val="accent4"/>
                </a:solidFill>
                <a:latin typeface="+mn-lt"/>
                <a:ea typeface="Calibri" panose="020F0502020204030204" pitchFamily="34" charset="0"/>
                <a:cs typeface="Arial"/>
              </a:rPr>
            </a:br>
            <a:endParaRPr lang="en-GB" sz="1200">
              <a:solidFill>
                <a:schemeClr val="accent4"/>
              </a:solidFill>
              <a:latin typeface="+mn-lt"/>
              <a:ea typeface="Calibri" panose="020F0502020204030204" pitchFamily="34" charset="0"/>
              <a:cs typeface="Arial"/>
            </a:endParaRPr>
          </a:p>
          <a:p>
            <a:r>
              <a:rPr lang="en-GB" sz="1200">
                <a:solidFill>
                  <a:schemeClr val="accent4"/>
                </a:solidFill>
                <a:latin typeface="+mn-lt"/>
                <a:ea typeface="ヒラギノ角ゴ Pro W3"/>
                <a:cs typeface="Arial"/>
              </a:rPr>
              <a:t>Start of pay reference period</a:t>
            </a:r>
          </a:p>
        </p:txBody>
      </p:sp>
      <p:sp>
        <p:nvSpPr>
          <p:cNvPr id="2346" name="Oval 2345">
            <a:extLst>
              <a:ext uri="{FF2B5EF4-FFF2-40B4-BE49-F238E27FC236}">
                <a16:creationId xmlns:a16="http://schemas.microsoft.com/office/drawing/2014/main" id="{61547999-761C-C746-8AD6-782E5EAF65E0}"/>
              </a:ext>
            </a:extLst>
          </p:cNvPr>
          <p:cNvSpPr/>
          <p:nvPr/>
        </p:nvSpPr>
        <p:spPr bwMode="auto">
          <a:xfrm>
            <a:off x="4357641" y="1799114"/>
            <a:ext cx="637610" cy="63761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b="0" i="0" u="none" strike="noStrike" cap="none" normalizeH="0" baseline="0">
              <a:ln>
                <a:noFill/>
              </a:ln>
              <a:solidFill>
                <a:schemeClr val="tx1"/>
              </a:solidFill>
              <a:effectLst/>
              <a:latin typeface="Arial" charset="0"/>
              <a:ea typeface="ヒラギノ角ゴ Pro W3" pitchFamily="96" charset="-128"/>
            </a:endParaRPr>
          </a:p>
        </p:txBody>
      </p:sp>
      <p:sp>
        <p:nvSpPr>
          <p:cNvPr id="2348" name="TextBox 2347">
            <a:extLst>
              <a:ext uri="{FF2B5EF4-FFF2-40B4-BE49-F238E27FC236}">
                <a16:creationId xmlns:a16="http://schemas.microsoft.com/office/drawing/2014/main" id="{F224196E-278C-D277-83F1-1A16915C3C58}"/>
              </a:ext>
            </a:extLst>
          </p:cNvPr>
          <p:cNvSpPr txBox="1"/>
          <p:nvPr/>
        </p:nvSpPr>
        <p:spPr>
          <a:xfrm>
            <a:off x="4357639" y="1990851"/>
            <a:ext cx="637609" cy="276999"/>
          </a:xfrm>
          <a:prstGeom prst="rect">
            <a:avLst/>
          </a:prstGeom>
          <a:noFill/>
        </p:spPr>
        <p:txBody>
          <a:bodyPr wrap="square" rtlCol="0">
            <a:spAutoFit/>
          </a:bodyPr>
          <a:lstStyle/>
          <a:p>
            <a:pPr algn="ctr"/>
            <a:r>
              <a:rPr lang="en-GB" sz="1200" b="1">
                <a:solidFill>
                  <a:schemeClr val="bg1"/>
                </a:solidFill>
              </a:rPr>
              <a:t>1 Jun</a:t>
            </a:r>
          </a:p>
        </p:txBody>
      </p:sp>
      <p:sp>
        <p:nvSpPr>
          <p:cNvPr id="2352" name="Arrow: Left-Right 2351">
            <a:extLst>
              <a:ext uri="{FF2B5EF4-FFF2-40B4-BE49-F238E27FC236}">
                <a16:creationId xmlns:a16="http://schemas.microsoft.com/office/drawing/2014/main" id="{2E729C85-E109-4E83-7319-F3FB0FC16983}"/>
              </a:ext>
            </a:extLst>
          </p:cNvPr>
          <p:cNvSpPr/>
          <p:nvPr/>
        </p:nvSpPr>
        <p:spPr bwMode="auto">
          <a:xfrm>
            <a:off x="4970774" y="2403145"/>
            <a:ext cx="1552327" cy="385560"/>
          </a:xfrm>
          <a:prstGeom prst="leftRightArrow">
            <a:avLst/>
          </a:prstGeom>
          <a:solidFill>
            <a:srgbClr val="93336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2354" name="TextBox 2353">
            <a:extLst>
              <a:ext uri="{FF2B5EF4-FFF2-40B4-BE49-F238E27FC236}">
                <a16:creationId xmlns:a16="http://schemas.microsoft.com/office/drawing/2014/main" id="{B0ECBFA2-E910-10AF-29F5-6DF2207F9BA2}"/>
              </a:ext>
            </a:extLst>
          </p:cNvPr>
          <p:cNvSpPr txBox="1"/>
          <p:nvPr/>
        </p:nvSpPr>
        <p:spPr>
          <a:xfrm>
            <a:off x="5119995" y="2452724"/>
            <a:ext cx="12891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FFFFFF"/>
                </a:solidFill>
                <a:latin typeface="Arial"/>
                <a:ea typeface="ヒラギノ角ゴ Pro W3"/>
                <a:cs typeface="Arial"/>
              </a:rPr>
              <a:t>Postponement </a:t>
            </a:r>
            <a:endParaRPr lang="en-GB" sz="1200" b="1">
              <a:solidFill>
                <a:srgbClr val="FFFFFF"/>
              </a:solidFill>
              <a:cs typeface="Arial"/>
            </a:endParaRPr>
          </a:p>
        </p:txBody>
      </p:sp>
      <p:sp>
        <p:nvSpPr>
          <p:cNvPr id="2356" name="TextBox 2355">
            <a:extLst>
              <a:ext uri="{FF2B5EF4-FFF2-40B4-BE49-F238E27FC236}">
                <a16:creationId xmlns:a16="http://schemas.microsoft.com/office/drawing/2014/main" id="{4DB30300-7EF1-7039-A6AF-1DFFAAFAB4A1}"/>
              </a:ext>
            </a:extLst>
          </p:cNvPr>
          <p:cNvSpPr txBox="1"/>
          <p:nvPr/>
        </p:nvSpPr>
        <p:spPr>
          <a:xfrm>
            <a:off x="6900390" y="2818904"/>
            <a:ext cx="1741989" cy="1200329"/>
          </a:xfrm>
          <a:prstGeom prst="rect">
            <a:avLst/>
          </a:prstGeom>
          <a:noFill/>
        </p:spPr>
        <p:txBody>
          <a:bodyPr wrap="square" lIns="91440" tIns="45720" rIns="91440" bIns="45720" rtlCol="0" anchor="t">
            <a:spAutoFit/>
          </a:bodyPr>
          <a:lstStyle/>
          <a:p>
            <a:r>
              <a:rPr lang="en-GB" sz="1200">
                <a:solidFill>
                  <a:schemeClr val="accent2"/>
                </a:solidFill>
                <a:latin typeface="+mn-lt"/>
                <a:ea typeface="ヒラギノ角ゴ Pro W3"/>
              </a:rPr>
              <a:t>Assessment date end of postponement </a:t>
            </a:r>
            <a:endParaRPr lang="en-GB" sz="1200">
              <a:solidFill>
                <a:schemeClr val="accent2"/>
              </a:solidFill>
              <a:latin typeface="+mn-lt"/>
              <a:cs typeface="Arial"/>
            </a:endParaRPr>
          </a:p>
          <a:p>
            <a:br>
              <a:rPr lang="en-GB" sz="1200">
                <a:solidFill>
                  <a:schemeClr val="accent2"/>
                </a:solidFill>
                <a:latin typeface="+mn-lt"/>
                <a:ea typeface="ヒラギノ角ゴ Pro W3"/>
                <a:cs typeface="Arial"/>
              </a:rPr>
            </a:br>
            <a:endParaRPr lang="en-GB" sz="1200">
              <a:solidFill>
                <a:schemeClr val="accent2"/>
              </a:solidFill>
              <a:latin typeface="+mn-lt"/>
              <a:ea typeface="ヒラギノ角ゴ Pro W3"/>
              <a:cs typeface="Arial"/>
            </a:endParaRPr>
          </a:p>
          <a:p>
            <a:r>
              <a:rPr lang="en-GB" sz="1200">
                <a:solidFill>
                  <a:schemeClr val="accent2"/>
                </a:solidFill>
                <a:latin typeface="+mn-lt"/>
                <a:ea typeface="ヒラギノ角ゴ Pro W3"/>
              </a:rPr>
              <a:t>Enrolled into </a:t>
            </a:r>
          </a:p>
          <a:p>
            <a:r>
              <a:rPr lang="en-GB" sz="1200">
                <a:solidFill>
                  <a:schemeClr val="accent2"/>
                </a:solidFill>
                <a:latin typeface="+mn-lt"/>
                <a:ea typeface="ヒラギノ角ゴ Pro W3"/>
              </a:rPr>
              <a:t>pension scheme </a:t>
            </a:r>
            <a:endParaRPr lang="en-GB" sz="1200">
              <a:solidFill>
                <a:schemeClr val="accent2"/>
              </a:solidFill>
              <a:latin typeface="+mn-lt"/>
              <a:cs typeface="Arial"/>
            </a:endParaRPr>
          </a:p>
        </p:txBody>
      </p:sp>
      <p:sp>
        <p:nvSpPr>
          <p:cNvPr id="2358" name="Oval 2357">
            <a:extLst>
              <a:ext uri="{FF2B5EF4-FFF2-40B4-BE49-F238E27FC236}">
                <a16:creationId xmlns:a16="http://schemas.microsoft.com/office/drawing/2014/main" id="{2164B722-9C2C-ACFE-B273-4F4D24696E46}"/>
              </a:ext>
            </a:extLst>
          </p:cNvPr>
          <p:cNvSpPr/>
          <p:nvPr/>
        </p:nvSpPr>
        <p:spPr bwMode="auto">
          <a:xfrm>
            <a:off x="6451700" y="1799114"/>
            <a:ext cx="637610" cy="63761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b="0" i="0" u="none" strike="noStrike" cap="none" normalizeH="0" baseline="0">
              <a:ln>
                <a:noFill/>
              </a:ln>
              <a:solidFill>
                <a:schemeClr val="tx1"/>
              </a:solidFill>
              <a:effectLst/>
              <a:latin typeface="Arial" charset="0"/>
              <a:ea typeface="ヒラギノ角ゴ Pro W3" pitchFamily="96" charset="-128"/>
            </a:endParaRPr>
          </a:p>
        </p:txBody>
      </p:sp>
      <p:sp>
        <p:nvSpPr>
          <p:cNvPr id="2360" name="TextBox 2359">
            <a:extLst>
              <a:ext uri="{FF2B5EF4-FFF2-40B4-BE49-F238E27FC236}">
                <a16:creationId xmlns:a16="http://schemas.microsoft.com/office/drawing/2014/main" id="{29B79471-E2A9-D4C6-800E-2F264F31BB4F}"/>
              </a:ext>
            </a:extLst>
          </p:cNvPr>
          <p:cNvSpPr txBox="1"/>
          <p:nvPr/>
        </p:nvSpPr>
        <p:spPr>
          <a:xfrm>
            <a:off x="6386363" y="2018394"/>
            <a:ext cx="766073" cy="276999"/>
          </a:xfrm>
          <a:prstGeom prst="rect">
            <a:avLst/>
          </a:prstGeom>
          <a:noFill/>
        </p:spPr>
        <p:txBody>
          <a:bodyPr wrap="square" rtlCol="0">
            <a:spAutoFit/>
          </a:bodyPr>
          <a:lstStyle/>
          <a:p>
            <a:pPr algn="ctr"/>
            <a:r>
              <a:rPr lang="en-GB" sz="1200" b="1">
                <a:solidFill>
                  <a:schemeClr val="bg1"/>
                </a:solidFill>
              </a:rPr>
              <a:t>1 July</a:t>
            </a:r>
          </a:p>
        </p:txBody>
      </p:sp>
      <p:sp>
        <p:nvSpPr>
          <p:cNvPr id="6" name="TextBox 5">
            <a:extLst>
              <a:ext uri="{FF2B5EF4-FFF2-40B4-BE49-F238E27FC236}">
                <a16:creationId xmlns:a16="http://schemas.microsoft.com/office/drawing/2014/main" id="{C4B0713B-A2C1-69AB-278F-2FEF4A8533E8}"/>
              </a:ext>
            </a:extLst>
          </p:cNvPr>
          <p:cNvSpPr txBox="1"/>
          <p:nvPr/>
        </p:nvSpPr>
        <p:spPr>
          <a:xfrm>
            <a:off x="944880" y="3545952"/>
            <a:ext cx="1565208" cy="461665"/>
          </a:xfrm>
          <a:prstGeom prst="rect">
            <a:avLst/>
          </a:prstGeom>
          <a:noFill/>
        </p:spPr>
        <p:txBody>
          <a:bodyPr wrap="square" rtlCol="0">
            <a:spAutoFit/>
          </a:bodyPr>
          <a:lstStyle/>
          <a:p>
            <a:r>
              <a:rPr lang="en-GB" sz="1200">
                <a:solidFill>
                  <a:schemeClr val="accent6"/>
                </a:solidFill>
              </a:rPr>
              <a:t>Postponed for three month’s applied </a:t>
            </a:r>
          </a:p>
        </p:txBody>
      </p:sp>
      <p:sp>
        <p:nvSpPr>
          <p:cNvPr id="7" name="Arrow: Left-Right 6">
            <a:extLst>
              <a:ext uri="{FF2B5EF4-FFF2-40B4-BE49-F238E27FC236}">
                <a16:creationId xmlns:a16="http://schemas.microsoft.com/office/drawing/2014/main" id="{26CFEE71-64CB-1ECB-1FF9-3E6C39F0CD57}"/>
              </a:ext>
            </a:extLst>
          </p:cNvPr>
          <p:cNvSpPr/>
          <p:nvPr/>
        </p:nvSpPr>
        <p:spPr bwMode="auto">
          <a:xfrm>
            <a:off x="1099814" y="2464105"/>
            <a:ext cx="1552327" cy="385560"/>
          </a:xfrm>
          <a:prstGeom prst="leftRightArrow">
            <a:avLst/>
          </a:prstGeom>
          <a:solidFill>
            <a:srgbClr val="93336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8" name="TextBox 7">
            <a:extLst>
              <a:ext uri="{FF2B5EF4-FFF2-40B4-BE49-F238E27FC236}">
                <a16:creationId xmlns:a16="http://schemas.microsoft.com/office/drawing/2014/main" id="{DE436B3B-C070-2098-E27D-4751BFF9EFB8}"/>
              </a:ext>
            </a:extLst>
          </p:cNvPr>
          <p:cNvSpPr txBox="1"/>
          <p:nvPr/>
        </p:nvSpPr>
        <p:spPr>
          <a:xfrm>
            <a:off x="1249035" y="2513684"/>
            <a:ext cx="12891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FFFFFF"/>
                </a:solidFill>
                <a:latin typeface="Arial"/>
                <a:ea typeface="ヒラギノ角ゴ Pro W3"/>
                <a:cs typeface="Arial"/>
              </a:rPr>
              <a:t>Postponement </a:t>
            </a:r>
            <a:endParaRPr lang="en-GB" sz="1200" b="1">
              <a:solidFill>
                <a:srgbClr val="FFFFFF"/>
              </a:solidFill>
              <a:cs typeface="Arial"/>
            </a:endParaRPr>
          </a:p>
        </p:txBody>
      </p:sp>
    </p:spTree>
    <p:extLst>
      <p:ext uri="{BB962C8B-B14F-4D97-AF65-F5344CB8AC3E}">
        <p14:creationId xmlns:p14="http://schemas.microsoft.com/office/powerpoint/2010/main" val="283472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1000"/>
                                        <p:tgtEl>
                                          <p:spTgt spid="67"/>
                                        </p:tgtEl>
                                      </p:cBhvr>
                                    </p:animEffect>
                                    <p:anim calcmode="lin" valueType="num">
                                      <p:cBhvr>
                                        <p:cTn id="18" dur="1000" fill="hold"/>
                                        <p:tgtEl>
                                          <p:spTgt spid="67"/>
                                        </p:tgtEl>
                                        <p:attrNameLst>
                                          <p:attrName>ppt_x</p:attrName>
                                        </p:attrNameLst>
                                      </p:cBhvr>
                                      <p:tavLst>
                                        <p:tav tm="0">
                                          <p:val>
                                            <p:strVal val="#ppt_x"/>
                                          </p:val>
                                        </p:tav>
                                        <p:tav tm="100000">
                                          <p:val>
                                            <p:strVal val="#ppt_x"/>
                                          </p:val>
                                        </p:tav>
                                      </p:tavLst>
                                    </p:anim>
                                    <p:anim calcmode="lin" valueType="num">
                                      <p:cBhvr>
                                        <p:cTn id="1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338"/>
                                        </p:tgtEl>
                                        <p:attrNameLst>
                                          <p:attrName>style.visibility</p:attrName>
                                        </p:attrNameLst>
                                      </p:cBhvr>
                                      <p:to>
                                        <p:strVal val="visible"/>
                                      </p:to>
                                    </p:set>
                                    <p:animEffect transition="in" filter="fade">
                                      <p:cBhvr>
                                        <p:cTn id="43" dur="1000"/>
                                        <p:tgtEl>
                                          <p:spTgt spid="2338"/>
                                        </p:tgtEl>
                                      </p:cBhvr>
                                    </p:animEffect>
                                    <p:anim calcmode="lin" valueType="num">
                                      <p:cBhvr>
                                        <p:cTn id="44" dur="1000" fill="hold"/>
                                        <p:tgtEl>
                                          <p:spTgt spid="2338"/>
                                        </p:tgtEl>
                                        <p:attrNameLst>
                                          <p:attrName>ppt_x</p:attrName>
                                        </p:attrNameLst>
                                      </p:cBhvr>
                                      <p:tavLst>
                                        <p:tav tm="0">
                                          <p:val>
                                            <p:strVal val="#ppt_x"/>
                                          </p:val>
                                        </p:tav>
                                        <p:tav tm="100000">
                                          <p:val>
                                            <p:strVal val="#ppt_x"/>
                                          </p:val>
                                        </p:tav>
                                      </p:tavLst>
                                    </p:anim>
                                    <p:anim calcmode="lin" valueType="num">
                                      <p:cBhvr>
                                        <p:cTn id="45" dur="1000" fill="hold"/>
                                        <p:tgtEl>
                                          <p:spTgt spid="233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336"/>
                                        </p:tgtEl>
                                        <p:attrNameLst>
                                          <p:attrName>style.visibility</p:attrName>
                                        </p:attrNameLst>
                                      </p:cBhvr>
                                      <p:to>
                                        <p:strVal val="visible"/>
                                      </p:to>
                                    </p:set>
                                    <p:animEffect transition="in" filter="fade">
                                      <p:cBhvr>
                                        <p:cTn id="48" dur="1000"/>
                                        <p:tgtEl>
                                          <p:spTgt spid="2336"/>
                                        </p:tgtEl>
                                      </p:cBhvr>
                                    </p:animEffect>
                                    <p:anim calcmode="lin" valueType="num">
                                      <p:cBhvr>
                                        <p:cTn id="49" dur="1000" fill="hold"/>
                                        <p:tgtEl>
                                          <p:spTgt spid="2336"/>
                                        </p:tgtEl>
                                        <p:attrNameLst>
                                          <p:attrName>ppt_x</p:attrName>
                                        </p:attrNameLst>
                                      </p:cBhvr>
                                      <p:tavLst>
                                        <p:tav tm="0">
                                          <p:val>
                                            <p:strVal val="#ppt_x"/>
                                          </p:val>
                                        </p:tav>
                                        <p:tav tm="100000">
                                          <p:val>
                                            <p:strVal val="#ppt_x"/>
                                          </p:val>
                                        </p:tav>
                                      </p:tavLst>
                                    </p:anim>
                                    <p:anim calcmode="lin" valueType="num">
                                      <p:cBhvr>
                                        <p:cTn id="50" dur="1000" fill="hold"/>
                                        <p:tgtEl>
                                          <p:spTgt spid="233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321"/>
                                        </p:tgtEl>
                                        <p:attrNameLst>
                                          <p:attrName>style.visibility</p:attrName>
                                        </p:attrNameLst>
                                      </p:cBhvr>
                                      <p:to>
                                        <p:strVal val="visible"/>
                                      </p:to>
                                    </p:set>
                                    <p:animEffect transition="in" filter="fade">
                                      <p:cBhvr>
                                        <p:cTn id="55" dur="1000"/>
                                        <p:tgtEl>
                                          <p:spTgt spid="2321"/>
                                        </p:tgtEl>
                                      </p:cBhvr>
                                    </p:animEffect>
                                    <p:anim calcmode="lin" valueType="num">
                                      <p:cBhvr>
                                        <p:cTn id="56" dur="1000" fill="hold"/>
                                        <p:tgtEl>
                                          <p:spTgt spid="2321"/>
                                        </p:tgtEl>
                                        <p:attrNameLst>
                                          <p:attrName>ppt_x</p:attrName>
                                        </p:attrNameLst>
                                      </p:cBhvr>
                                      <p:tavLst>
                                        <p:tav tm="0">
                                          <p:val>
                                            <p:strVal val="#ppt_x"/>
                                          </p:val>
                                        </p:tav>
                                        <p:tav tm="100000">
                                          <p:val>
                                            <p:strVal val="#ppt_x"/>
                                          </p:val>
                                        </p:tav>
                                      </p:tavLst>
                                    </p:anim>
                                    <p:anim calcmode="lin" valueType="num">
                                      <p:cBhvr>
                                        <p:cTn id="57" dur="1000" fill="hold"/>
                                        <p:tgtEl>
                                          <p:spTgt spid="23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346"/>
                                        </p:tgtEl>
                                        <p:attrNameLst>
                                          <p:attrName>style.visibility</p:attrName>
                                        </p:attrNameLst>
                                      </p:cBhvr>
                                      <p:to>
                                        <p:strVal val="visible"/>
                                      </p:to>
                                    </p:set>
                                    <p:animEffect transition="in" filter="fade">
                                      <p:cBhvr>
                                        <p:cTn id="62" dur="1000"/>
                                        <p:tgtEl>
                                          <p:spTgt spid="2346"/>
                                        </p:tgtEl>
                                      </p:cBhvr>
                                    </p:animEffect>
                                    <p:anim calcmode="lin" valueType="num">
                                      <p:cBhvr>
                                        <p:cTn id="63" dur="1000" fill="hold"/>
                                        <p:tgtEl>
                                          <p:spTgt spid="2346"/>
                                        </p:tgtEl>
                                        <p:attrNameLst>
                                          <p:attrName>ppt_x</p:attrName>
                                        </p:attrNameLst>
                                      </p:cBhvr>
                                      <p:tavLst>
                                        <p:tav tm="0">
                                          <p:val>
                                            <p:strVal val="#ppt_x"/>
                                          </p:val>
                                        </p:tav>
                                        <p:tav tm="100000">
                                          <p:val>
                                            <p:strVal val="#ppt_x"/>
                                          </p:val>
                                        </p:tav>
                                      </p:tavLst>
                                    </p:anim>
                                    <p:anim calcmode="lin" valueType="num">
                                      <p:cBhvr>
                                        <p:cTn id="64" dur="1000" fill="hold"/>
                                        <p:tgtEl>
                                          <p:spTgt spid="234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48"/>
                                        </p:tgtEl>
                                        <p:attrNameLst>
                                          <p:attrName>style.visibility</p:attrName>
                                        </p:attrNameLst>
                                      </p:cBhvr>
                                      <p:to>
                                        <p:strVal val="visible"/>
                                      </p:to>
                                    </p:set>
                                    <p:animEffect transition="in" filter="fade">
                                      <p:cBhvr>
                                        <p:cTn id="67" dur="1000"/>
                                        <p:tgtEl>
                                          <p:spTgt spid="2348"/>
                                        </p:tgtEl>
                                      </p:cBhvr>
                                    </p:animEffect>
                                    <p:anim calcmode="lin" valueType="num">
                                      <p:cBhvr>
                                        <p:cTn id="68" dur="1000" fill="hold"/>
                                        <p:tgtEl>
                                          <p:spTgt spid="2348"/>
                                        </p:tgtEl>
                                        <p:attrNameLst>
                                          <p:attrName>ppt_x</p:attrName>
                                        </p:attrNameLst>
                                      </p:cBhvr>
                                      <p:tavLst>
                                        <p:tav tm="0">
                                          <p:val>
                                            <p:strVal val="#ppt_x"/>
                                          </p:val>
                                        </p:tav>
                                        <p:tav tm="100000">
                                          <p:val>
                                            <p:strVal val="#ppt_x"/>
                                          </p:val>
                                        </p:tav>
                                      </p:tavLst>
                                    </p:anim>
                                    <p:anim calcmode="lin" valueType="num">
                                      <p:cBhvr>
                                        <p:cTn id="69" dur="1000" fill="hold"/>
                                        <p:tgtEl>
                                          <p:spTgt spid="234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340"/>
                                        </p:tgtEl>
                                        <p:attrNameLst>
                                          <p:attrName>style.visibility</p:attrName>
                                        </p:attrNameLst>
                                      </p:cBhvr>
                                      <p:to>
                                        <p:strVal val="visible"/>
                                      </p:to>
                                    </p:set>
                                    <p:animEffect transition="in" filter="fade">
                                      <p:cBhvr>
                                        <p:cTn id="72" dur="1000"/>
                                        <p:tgtEl>
                                          <p:spTgt spid="2340"/>
                                        </p:tgtEl>
                                      </p:cBhvr>
                                    </p:animEffect>
                                    <p:anim calcmode="lin" valueType="num">
                                      <p:cBhvr>
                                        <p:cTn id="73" dur="1000" fill="hold"/>
                                        <p:tgtEl>
                                          <p:spTgt spid="2340"/>
                                        </p:tgtEl>
                                        <p:attrNameLst>
                                          <p:attrName>ppt_x</p:attrName>
                                        </p:attrNameLst>
                                      </p:cBhvr>
                                      <p:tavLst>
                                        <p:tav tm="0">
                                          <p:val>
                                            <p:strVal val="#ppt_x"/>
                                          </p:val>
                                        </p:tav>
                                        <p:tav tm="100000">
                                          <p:val>
                                            <p:strVal val="#ppt_x"/>
                                          </p:val>
                                        </p:tav>
                                      </p:tavLst>
                                    </p:anim>
                                    <p:anim calcmode="lin" valueType="num">
                                      <p:cBhvr>
                                        <p:cTn id="74" dur="1000" fill="hold"/>
                                        <p:tgtEl>
                                          <p:spTgt spid="234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354"/>
                                        </p:tgtEl>
                                        <p:attrNameLst>
                                          <p:attrName>style.visibility</p:attrName>
                                        </p:attrNameLst>
                                      </p:cBhvr>
                                      <p:to>
                                        <p:strVal val="visible"/>
                                      </p:to>
                                    </p:set>
                                    <p:animEffect transition="in" filter="fade">
                                      <p:cBhvr>
                                        <p:cTn id="79" dur="1000"/>
                                        <p:tgtEl>
                                          <p:spTgt spid="2354"/>
                                        </p:tgtEl>
                                      </p:cBhvr>
                                    </p:animEffect>
                                    <p:anim calcmode="lin" valueType="num">
                                      <p:cBhvr>
                                        <p:cTn id="80" dur="1000" fill="hold"/>
                                        <p:tgtEl>
                                          <p:spTgt spid="2354"/>
                                        </p:tgtEl>
                                        <p:attrNameLst>
                                          <p:attrName>ppt_x</p:attrName>
                                        </p:attrNameLst>
                                      </p:cBhvr>
                                      <p:tavLst>
                                        <p:tav tm="0">
                                          <p:val>
                                            <p:strVal val="#ppt_x"/>
                                          </p:val>
                                        </p:tav>
                                        <p:tav tm="100000">
                                          <p:val>
                                            <p:strVal val="#ppt_x"/>
                                          </p:val>
                                        </p:tav>
                                      </p:tavLst>
                                    </p:anim>
                                    <p:anim calcmode="lin" valueType="num">
                                      <p:cBhvr>
                                        <p:cTn id="81" dur="1000" fill="hold"/>
                                        <p:tgtEl>
                                          <p:spTgt spid="2354"/>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352"/>
                                        </p:tgtEl>
                                        <p:attrNameLst>
                                          <p:attrName>style.visibility</p:attrName>
                                        </p:attrNameLst>
                                      </p:cBhvr>
                                      <p:to>
                                        <p:strVal val="visible"/>
                                      </p:to>
                                    </p:set>
                                    <p:animEffect transition="in" filter="fade">
                                      <p:cBhvr>
                                        <p:cTn id="84" dur="1000"/>
                                        <p:tgtEl>
                                          <p:spTgt spid="2352"/>
                                        </p:tgtEl>
                                      </p:cBhvr>
                                    </p:animEffect>
                                    <p:anim calcmode="lin" valueType="num">
                                      <p:cBhvr>
                                        <p:cTn id="85" dur="1000" fill="hold"/>
                                        <p:tgtEl>
                                          <p:spTgt spid="2352"/>
                                        </p:tgtEl>
                                        <p:attrNameLst>
                                          <p:attrName>ppt_x</p:attrName>
                                        </p:attrNameLst>
                                      </p:cBhvr>
                                      <p:tavLst>
                                        <p:tav tm="0">
                                          <p:val>
                                            <p:strVal val="#ppt_x"/>
                                          </p:val>
                                        </p:tav>
                                        <p:tav tm="100000">
                                          <p:val>
                                            <p:strVal val="#ppt_x"/>
                                          </p:val>
                                        </p:tav>
                                      </p:tavLst>
                                    </p:anim>
                                    <p:anim calcmode="lin" valueType="num">
                                      <p:cBhvr>
                                        <p:cTn id="86" dur="1000" fill="hold"/>
                                        <p:tgtEl>
                                          <p:spTgt spid="2352"/>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58"/>
                                        </p:tgtEl>
                                        <p:attrNameLst>
                                          <p:attrName>style.visibility</p:attrName>
                                        </p:attrNameLst>
                                      </p:cBhvr>
                                      <p:to>
                                        <p:strVal val="visible"/>
                                      </p:to>
                                    </p:set>
                                    <p:animEffect transition="in" filter="fade">
                                      <p:cBhvr>
                                        <p:cTn id="91" dur="1000"/>
                                        <p:tgtEl>
                                          <p:spTgt spid="2358"/>
                                        </p:tgtEl>
                                      </p:cBhvr>
                                    </p:animEffect>
                                    <p:anim calcmode="lin" valueType="num">
                                      <p:cBhvr>
                                        <p:cTn id="92" dur="1000" fill="hold"/>
                                        <p:tgtEl>
                                          <p:spTgt spid="2358"/>
                                        </p:tgtEl>
                                        <p:attrNameLst>
                                          <p:attrName>ppt_x</p:attrName>
                                        </p:attrNameLst>
                                      </p:cBhvr>
                                      <p:tavLst>
                                        <p:tav tm="0">
                                          <p:val>
                                            <p:strVal val="#ppt_x"/>
                                          </p:val>
                                        </p:tav>
                                        <p:tav tm="100000">
                                          <p:val>
                                            <p:strVal val="#ppt_x"/>
                                          </p:val>
                                        </p:tav>
                                      </p:tavLst>
                                    </p:anim>
                                    <p:anim calcmode="lin" valueType="num">
                                      <p:cBhvr>
                                        <p:cTn id="93" dur="1000" fill="hold"/>
                                        <p:tgtEl>
                                          <p:spTgt spid="2358"/>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360"/>
                                        </p:tgtEl>
                                        <p:attrNameLst>
                                          <p:attrName>style.visibility</p:attrName>
                                        </p:attrNameLst>
                                      </p:cBhvr>
                                      <p:to>
                                        <p:strVal val="visible"/>
                                      </p:to>
                                    </p:set>
                                    <p:animEffect transition="in" filter="fade">
                                      <p:cBhvr>
                                        <p:cTn id="96" dur="1000"/>
                                        <p:tgtEl>
                                          <p:spTgt spid="2360"/>
                                        </p:tgtEl>
                                      </p:cBhvr>
                                    </p:animEffect>
                                    <p:anim calcmode="lin" valueType="num">
                                      <p:cBhvr>
                                        <p:cTn id="97" dur="1000" fill="hold"/>
                                        <p:tgtEl>
                                          <p:spTgt spid="2360"/>
                                        </p:tgtEl>
                                        <p:attrNameLst>
                                          <p:attrName>ppt_x</p:attrName>
                                        </p:attrNameLst>
                                      </p:cBhvr>
                                      <p:tavLst>
                                        <p:tav tm="0">
                                          <p:val>
                                            <p:strVal val="#ppt_x"/>
                                          </p:val>
                                        </p:tav>
                                        <p:tav tm="100000">
                                          <p:val>
                                            <p:strVal val="#ppt_x"/>
                                          </p:val>
                                        </p:tav>
                                      </p:tavLst>
                                    </p:anim>
                                    <p:anim calcmode="lin" valueType="num">
                                      <p:cBhvr>
                                        <p:cTn id="98" dur="1000" fill="hold"/>
                                        <p:tgtEl>
                                          <p:spTgt spid="2360"/>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356"/>
                                        </p:tgtEl>
                                        <p:attrNameLst>
                                          <p:attrName>style.visibility</p:attrName>
                                        </p:attrNameLst>
                                      </p:cBhvr>
                                      <p:to>
                                        <p:strVal val="visible"/>
                                      </p:to>
                                    </p:set>
                                    <p:animEffect transition="in" filter="fade">
                                      <p:cBhvr>
                                        <p:cTn id="103" dur="1000"/>
                                        <p:tgtEl>
                                          <p:spTgt spid="2356"/>
                                        </p:tgtEl>
                                      </p:cBhvr>
                                    </p:animEffect>
                                    <p:anim calcmode="lin" valueType="num">
                                      <p:cBhvr>
                                        <p:cTn id="104" dur="1000" fill="hold"/>
                                        <p:tgtEl>
                                          <p:spTgt spid="2356"/>
                                        </p:tgtEl>
                                        <p:attrNameLst>
                                          <p:attrName>ppt_x</p:attrName>
                                        </p:attrNameLst>
                                      </p:cBhvr>
                                      <p:tavLst>
                                        <p:tav tm="0">
                                          <p:val>
                                            <p:strVal val="#ppt_x"/>
                                          </p:val>
                                        </p:tav>
                                        <p:tav tm="100000">
                                          <p:val>
                                            <p:strVal val="#ppt_x"/>
                                          </p:val>
                                        </p:tav>
                                      </p:tavLst>
                                    </p:anim>
                                    <p:anim calcmode="lin" valueType="num">
                                      <p:cBhvr>
                                        <p:cTn id="105" dur="1000" fill="hold"/>
                                        <p:tgtEl>
                                          <p:spTgt spid="23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88" grpId="0"/>
      <p:bldP spid="67" grpId="0"/>
      <p:bldP spid="2321" grpId="0"/>
      <p:bldP spid="2336" grpId="0" animBg="1"/>
      <p:bldP spid="2338" grpId="0"/>
      <p:bldP spid="2340" grpId="0"/>
      <p:bldP spid="2346" grpId="0" animBg="1"/>
      <p:bldP spid="2348" grpId="0"/>
      <p:bldP spid="2352" grpId="0" animBg="1"/>
      <p:bldP spid="2354" grpId="0"/>
      <p:bldP spid="2356" grpId="0"/>
      <p:bldP spid="2358" grpId="0" animBg="1"/>
      <p:bldP spid="2360" grpId="0"/>
      <p:bldP spid="6" grpId="0"/>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CA6D01DB-FE0B-48EF-BBF7-EF96A51EA1E9}"/>
              </a:ext>
            </a:extLst>
          </p:cNvPr>
          <p:cNvSpPr>
            <a:spLocks noGrp="1" noChangeArrowheads="1"/>
          </p:cNvSpPr>
          <p:nvPr>
            <p:ph type="title"/>
          </p:nvPr>
        </p:nvSpPr>
        <p:spPr>
          <a:xfrm>
            <a:off x="450148" y="395552"/>
            <a:ext cx="6432096" cy="482400"/>
          </a:xfrm>
        </p:spPr>
        <p:txBody>
          <a:bodyPr wrap="square" anchor="t">
            <a:noAutofit/>
          </a:bodyPr>
          <a:lstStyle/>
          <a:p>
            <a:r>
              <a:rPr lang="en-GB" altLang="en-US"/>
              <a:t>Compliance and redeclaration </a:t>
            </a:r>
            <a:br>
              <a:rPr lang="en-GB" altLang="en-US"/>
            </a:br>
            <a:r>
              <a:rPr lang="en-GB" altLang="en-US"/>
              <a:t>of compliance process</a:t>
            </a:r>
          </a:p>
        </p:txBody>
      </p:sp>
      <p:sp>
        <p:nvSpPr>
          <p:cNvPr id="71683" name="Rectangle 3">
            <a:extLst>
              <a:ext uri="{FF2B5EF4-FFF2-40B4-BE49-F238E27FC236}">
                <a16:creationId xmlns:a16="http://schemas.microsoft.com/office/drawing/2014/main" id="{9E9CAA97-7B27-4D6A-B374-ADF5F6BD8BB5}"/>
              </a:ext>
            </a:extLst>
          </p:cNvPr>
          <p:cNvSpPr>
            <a:spLocks noGrp="1" noChangeArrowheads="1"/>
          </p:cNvSpPr>
          <p:nvPr>
            <p:ph idx="1"/>
          </p:nvPr>
        </p:nvSpPr>
        <p:spPr>
          <a:xfrm>
            <a:off x="494348" y="1313831"/>
            <a:ext cx="8162636" cy="1190828"/>
          </a:xfrm>
        </p:spPr>
        <p:txBody>
          <a:bodyPr wrap="square" anchor="t">
            <a:noAutofit/>
          </a:bodyPr>
          <a:lstStyle/>
          <a:p>
            <a:pPr marL="0" indent="0">
              <a:lnSpc>
                <a:spcPct val="100000"/>
              </a:lnSpc>
              <a:spcBef>
                <a:spcPts val="225"/>
              </a:spcBef>
              <a:spcAft>
                <a:spcPts val="225"/>
              </a:spcAft>
              <a:buNone/>
            </a:pPr>
            <a:r>
              <a:rPr lang="en-GB" sz="1400" b="0" i="0" dirty="0">
                <a:effectLst/>
                <a:latin typeface="Arial" panose="020B0604020202020204" pitchFamily="34" charset="0"/>
              </a:rPr>
              <a:t>We have noticed some employers are late in submitting their first re-declaration of compliance or the information supplied is not always correct. We have updated our website to make the process easier</a:t>
            </a:r>
            <a:r>
              <a:rPr lang="en-GB" sz="1400" dirty="0">
                <a:latin typeface="Arial" panose="020B0604020202020204" pitchFamily="34" charset="0"/>
              </a:rPr>
              <a:t>. </a:t>
            </a:r>
            <a:r>
              <a:rPr lang="en-GB" sz="1400" b="0" i="0" dirty="0">
                <a:effectLst/>
                <a:latin typeface="Arial" panose="020B0604020202020204" pitchFamily="34" charset="0"/>
              </a:rPr>
              <a:t>On the following slide is a video to demonstrate the process</a:t>
            </a:r>
            <a:r>
              <a:rPr lang="en-GB" sz="1400" dirty="0">
                <a:latin typeface="Arial" panose="020B0604020202020204" pitchFamily="34" charset="0"/>
              </a:rPr>
              <a:t> </a:t>
            </a:r>
            <a:r>
              <a:rPr lang="en-GB" sz="1400" b="0" i="0" dirty="0">
                <a:effectLst/>
                <a:latin typeface="Arial" panose="020B0604020202020204" pitchFamily="34" charset="0"/>
              </a:rPr>
              <a:t>online, though not all the steps are included we hope this will be helpful.</a:t>
            </a:r>
          </a:p>
        </p:txBody>
      </p:sp>
    </p:spTree>
    <p:custDataLst>
      <p:tags r:id="rId1"/>
    </p:custDataLst>
    <p:extLst>
      <p:ext uri="{BB962C8B-B14F-4D97-AF65-F5344CB8AC3E}">
        <p14:creationId xmlns:p14="http://schemas.microsoft.com/office/powerpoint/2010/main" val="4041573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45FA1-05C5-2124-4A7D-CAEE492F4BF1}"/>
              </a:ext>
            </a:extLst>
          </p:cNvPr>
          <p:cNvSpPr>
            <a:spLocks noGrp="1"/>
          </p:cNvSpPr>
          <p:nvPr>
            <p:ph type="title"/>
          </p:nvPr>
        </p:nvSpPr>
        <p:spPr/>
        <p:txBody>
          <a:bodyPr/>
          <a:lstStyle/>
          <a:p>
            <a:r>
              <a:rPr lang="en-GB" altLang="en-US"/>
              <a:t>Compliance and redeclaration </a:t>
            </a:r>
            <a:br>
              <a:rPr lang="en-GB" altLang="en-US"/>
            </a:br>
            <a:r>
              <a:rPr lang="en-GB" altLang="en-US"/>
              <a:t>of compliance process </a:t>
            </a:r>
            <a:r>
              <a:rPr lang="en-GB" altLang="en-US" sz="1400" b="0"/>
              <a:t>continued…</a:t>
            </a:r>
            <a:endParaRPr lang="en-GB"/>
          </a:p>
        </p:txBody>
      </p:sp>
      <p:sp>
        <p:nvSpPr>
          <p:cNvPr id="3" name="Content Placeholder 2">
            <a:extLst>
              <a:ext uri="{FF2B5EF4-FFF2-40B4-BE49-F238E27FC236}">
                <a16:creationId xmlns:a16="http://schemas.microsoft.com/office/drawing/2014/main" id="{0F93181A-6203-4764-C686-34E5E07C3426}"/>
              </a:ext>
            </a:extLst>
          </p:cNvPr>
          <p:cNvSpPr>
            <a:spLocks noGrp="1"/>
          </p:cNvSpPr>
          <p:nvPr>
            <p:ph idx="1"/>
          </p:nvPr>
        </p:nvSpPr>
        <p:spPr>
          <a:xfrm>
            <a:off x="433388" y="1300851"/>
            <a:ext cx="8242300" cy="3086100"/>
          </a:xfrm>
        </p:spPr>
        <p:txBody>
          <a:bodyPr/>
          <a:lstStyle/>
          <a:p>
            <a:pPr marL="342900" indent="-342900">
              <a:lnSpc>
                <a:spcPct val="100000"/>
              </a:lnSpc>
              <a:spcBef>
                <a:spcPts val="225"/>
              </a:spcBef>
              <a:spcAft>
                <a:spcPts val="225"/>
              </a:spcAft>
              <a:buClr>
                <a:schemeClr val="accent6"/>
              </a:buClr>
              <a:buFont typeface="+mj-lt"/>
              <a:buAutoNum type="arabicPeriod"/>
            </a:pPr>
            <a:r>
              <a:rPr lang="en-GB" altLang="en-US" sz="1400"/>
              <a:t>Firstly, go to our website and access the </a:t>
            </a:r>
            <a:r>
              <a:rPr lang="en-GB" altLang="en-US" sz="1400" b="1"/>
              <a:t>declaration of compliance page</a:t>
            </a:r>
            <a:r>
              <a:rPr lang="en-GB" altLang="en-US" sz="1400"/>
              <a:t>. On this page are the links to the </a:t>
            </a:r>
            <a:r>
              <a:rPr lang="en-GB" altLang="en-US" sz="1400" b="1"/>
              <a:t>declaration</a:t>
            </a:r>
            <a:r>
              <a:rPr lang="en-GB" altLang="en-US" sz="1400"/>
              <a:t> and </a:t>
            </a:r>
            <a:r>
              <a:rPr lang="en-GB" altLang="en-US" sz="1400" b="1"/>
              <a:t>re-declaration checklists</a:t>
            </a:r>
            <a:r>
              <a:rPr lang="en-GB" altLang="en-US" sz="1400"/>
              <a:t>, if you need them. Otherwise, you can login as a guest or sign into your account. If you do not have an account, you can create one here. Enter your email address and password to login and your client dashboard will be displayed listing up to 200 clients.  </a:t>
            </a:r>
          </a:p>
          <a:p>
            <a:pPr marL="342900" indent="-342900">
              <a:lnSpc>
                <a:spcPct val="100000"/>
              </a:lnSpc>
              <a:spcBef>
                <a:spcPts val="225"/>
              </a:spcBef>
              <a:spcAft>
                <a:spcPts val="225"/>
              </a:spcAft>
              <a:buClr>
                <a:schemeClr val="accent6"/>
              </a:buClr>
              <a:buFont typeface="+mj-lt"/>
              <a:buAutoNum type="arabicPeriod"/>
            </a:pPr>
            <a:r>
              <a:rPr lang="en-GB" altLang="en-US" sz="1400"/>
              <a:t>Clients are listed in </a:t>
            </a:r>
            <a:r>
              <a:rPr lang="en-GB" altLang="en-US" sz="1400" b="1"/>
              <a:t>declaration date order </a:t>
            </a:r>
            <a:r>
              <a:rPr lang="en-GB" altLang="en-US" sz="1400"/>
              <a:t>with nearest at the top. If you have more than 200 clients, no list will appear. However, you can search on the letter code, PAYE reference or employer’s name. You can add a new client from here and utilise the facility to bulk upload multiple declaration and redeclaration of compliances. Select the client you wish to complete the redeclaration for. </a:t>
            </a:r>
          </a:p>
          <a:p>
            <a:pPr marL="342900" indent="-342900">
              <a:lnSpc>
                <a:spcPct val="100000"/>
              </a:lnSpc>
              <a:spcBef>
                <a:spcPts val="225"/>
              </a:spcBef>
              <a:spcAft>
                <a:spcPts val="225"/>
              </a:spcAft>
              <a:buClr>
                <a:schemeClr val="accent6"/>
              </a:buClr>
              <a:buFont typeface="+mj-lt"/>
              <a:buAutoNum type="arabicPeriod"/>
            </a:pPr>
            <a:r>
              <a:rPr lang="en-GB" altLang="en-US" sz="1400"/>
              <a:t>The </a:t>
            </a:r>
            <a:r>
              <a:rPr lang="en-GB" altLang="en-US" sz="1400" b="1"/>
              <a:t>redeclaration duties task list </a:t>
            </a:r>
            <a:r>
              <a:rPr lang="en-GB" altLang="en-US" sz="1400"/>
              <a:t>for your client is then displayed showing what steps are still to be completed. In our example we have already completed the pension scheme and PAYE information steps.</a:t>
            </a:r>
          </a:p>
          <a:p>
            <a:endParaRPr lang="en-GB" sz="1400"/>
          </a:p>
        </p:txBody>
      </p:sp>
      <p:sp>
        <p:nvSpPr>
          <p:cNvPr id="5" name="Slide Number Placeholder 4">
            <a:extLst>
              <a:ext uri="{FF2B5EF4-FFF2-40B4-BE49-F238E27FC236}">
                <a16:creationId xmlns:a16="http://schemas.microsoft.com/office/drawing/2014/main" id="{2AFA1D23-F369-D606-F005-6187625AFFE4}"/>
              </a:ext>
            </a:extLst>
          </p:cNvPr>
          <p:cNvSpPr>
            <a:spLocks noGrp="1"/>
          </p:cNvSpPr>
          <p:nvPr>
            <p:ph type="sldNum" sz="quarter" idx="4"/>
          </p:nvPr>
        </p:nvSpPr>
        <p:spPr/>
        <p:txBody>
          <a:bodyPr/>
          <a:lstStyle/>
          <a:p>
            <a:fld id="{C798A6DB-7B00-46DB-9780-DD62CD61A33E}" type="slidenum">
              <a:rPr lang="en-GB" smtClean="0"/>
              <a:pPr/>
              <a:t>17</a:t>
            </a:fld>
            <a:endParaRPr lang="en-GB"/>
          </a:p>
        </p:txBody>
      </p:sp>
    </p:spTree>
    <p:extLst>
      <p:ext uri="{BB962C8B-B14F-4D97-AF65-F5344CB8AC3E}">
        <p14:creationId xmlns:p14="http://schemas.microsoft.com/office/powerpoint/2010/main" val="2004487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ABA6E-4C73-2510-3C13-9462850F8004}"/>
              </a:ext>
            </a:extLst>
          </p:cNvPr>
          <p:cNvSpPr>
            <a:spLocks noGrp="1"/>
          </p:cNvSpPr>
          <p:nvPr>
            <p:ph type="title"/>
          </p:nvPr>
        </p:nvSpPr>
        <p:spPr/>
        <p:txBody>
          <a:bodyPr/>
          <a:lstStyle/>
          <a:p>
            <a:r>
              <a:rPr lang="en-GB" altLang="en-US"/>
              <a:t>Compliance and redeclaration </a:t>
            </a:r>
            <a:br>
              <a:rPr lang="en-GB" altLang="en-US"/>
            </a:br>
            <a:r>
              <a:rPr lang="en-GB" altLang="en-US"/>
              <a:t>of compliance process </a:t>
            </a:r>
            <a:r>
              <a:rPr lang="en-GB" altLang="en-US" sz="1400" b="0"/>
              <a:t>continued…</a:t>
            </a:r>
            <a:endParaRPr lang="en-GB"/>
          </a:p>
        </p:txBody>
      </p:sp>
      <p:sp>
        <p:nvSpPr>
          <p:cNvPr id="3" name="Content Placeholder 2">
            <a:extLst>
              <a:ext uri="{FF2B5EF4-FFF2-40B4-BE49-F238E27FC236}">
                <a16:creationId xmlns:a16="http://schemas.microsoft.com/office/drawing/2014/main" id="{78673D84-3395-125F-7021-70BD38B3E107}"/>
              </a:ext>
            </a:extLst>
          </p:cNvPr>
          <p:cNvSpPr>
            <a:spLocks noGrp="1"/>
          </p:cNvSpPr>
          <p:nvPr>
            <p:ph idx="1"/>
          </p:nvPr>
        </p:nvSpPr>
        <p:spPr>
          <a:xfrm>
            <a:off x="433388" y="1307907"/>
            <a:ext cx="8242300" cy="3086100"/>
          </a:xfrm>
        </p:spPr>
        <p:txBody>
          <a:bodyPr/>
          <a:lstStyle/>
          <a:p>
            <a:pPr marL="342900" indent="-342900">
              <a:lnSpc>
                <a:spcPct val="100000"/>
              </a:lnSpc>
              <a:spcBef>
                <a:spcPts val="225"/>
              </a:spcBef>
              <a:spcAft>
                <a:spcPts val="225"/>
              </a:spcAft>
              <a:buClr>
                <a:schemeClr val="accent6"/>
              </a:buClr>
              <a:buFont typeface="+mj-lt"/>
              <a:buAutoNum type="arabicPeriod" startAt="4"/>
            </a:pPr>
            <a:r>
              <a:rPr lang="en-GB" altLang="en-US" sz="1400" dirty="0"/>
              <a:t>In the </a:t>
            </a:r>
            <a:r>
              <a:rPr lang="en-GB" altLang="en-US" sz="1400" b="1" dirty="0"/>
              <a:t>About You </a:t>
            </a:r>
            <a:r>
              <a:rPr lang="en-GB" altLang="en-US" sz="1400" dirty="0"/>
              <a:t>step, please enter the name and full contact details of the person completing the redeclaration. This is important in case we need to get in touch. Please ensure you enter the re-enrolment date even if you have no one to enrol you must enter the date. </a:t>
            </a:r>
          </a:p>
          <a:p>
            <a:pPr marL="342900" indent="-342900">
              <a:lnSpc>
                <a:spcPct val="100000"/>
              </a:lnSpc>
              <a:spcBef>
                <a:spcPts val="225"/>
              </a:spcBef>
              <a:spcAft>
                <a:spcPts val="225"/>
              </a:spcAft>
              <a:buClr>
                <a:schemeClr val="accent6"/>
              </a:buClr>
              <a:buFont typeface="+mj-lt"/>
              <a:buAutoNum type="arabicPeriod" startAt="4"/>
            </a:pPr>
            <a:r>
              <a:rPr lang="en-GB" altLang="en-US" sz="1400" dirty="0"/>
              <a:t>Next you are asked if anyone was </a:t>
            </a:r>
            <a:r>
              <a:rPr lang="en-GB" altLang="en-US" sz="1400" b="1" dirty="0"/>
              <a:t>re-enrolled</a:t>
            </a:r>
            <a:r>
              <a:rPr lang="en-GB" altLang="en-US" sz="1400" dirty="0"/>
              <a:t>, in our example no one was and the final step we show is </a:t>
            </a:r>
          </a:p>
          <a:p>
            <a:pPr marL="342900" indent="-342900">
              <a:lnSpc>
                <a:spcPct val="100000"/>
              </a:lnSpc>
              <a:spcBef>
                <a:spcPts val="225"/>
              </a:spcBef>
              <a:spcAft>
                <a:spcPts val="225"/>
              </a:spcAft>
              <a:buClr>
                <a:schemeClr val="accent6"/>
              </a:buClr>
              <a:buFont typeface="+mj-lt"/>
              <a:buAutoNum type="arabicPeriod" startAt="4"/>
            </a:pPr>
            <a:r>
              <a:rPr lang="en-GB" altLang="en-US" sz="1400" b="1" dirty="0"/>
              <a:t>Staff details </a:t>
            </a:r>
            <a:r>
              <a:rPr lang="en-GB" altLang="en-US" sz="1400" dirty="0"/>
              <a:t>where the number of staff employed, number already in a qualifying scheme and number of ‘other staff’ are entered. If you had said yes to having re-enrolled staff then you will need to also enter the number re-enrolled in the </a:t>
            </a:r>
            <a:r>
              <a:rPr lang="en-GB" altLang="en-US" sz="1400" b="1" dirty="0"/>
              <a:t>Staff details section</a:t>
            </a:r>
            <a:r>
              <a:rPr lang="en-GB" altLang="en-US" sz="1400" dirty="0"/>
              <a:t>. All the numbers need to be accurate. Please ensure you complete all the steps in full and redeclare on time.</a:t>
            </a:r>
          </a:p>
        </p:txBody>
      </p:sp>
      <p:sp>
        <p:nvSpPr>
          <p:cNvPr id="5" name="Slide Number Placeholder 4">
            <a:extLst>
              <a:ext uri="{FF2B5EF4-FFF2-40B4-BE49-F238E27FC236}">
                <a16:creationId xmlns:a16="http://schemas.microsoft.com/office/drawing/2014/main" id="{85860C26-6619-7B17-4ABA-E7A7E22CA08A}"/>
              </a:ext>
            </a:extLst>
          </p:cNvPr>
          <p:cNvSpPr>
            <a:spLocks noGrp="1"/>
          </p:cNvSpPr>
          <p:nvPr>
            <p:ph type="sldNum" sz="quarter" idx="4"/>
          </p:nvPr>
        </p:nvSpPr>
        <p:spPr/>
        <p:txBody>
          <a:bodyPr/>
          <a:lstStyle/>
          <a:p>
            <a:fld id="{C798A6DB-7B00-46DB-9780-DD62CD61A33E}" type="slidenum">
              <a:rPr lang="en-GB" smtClean="0"/>
              <a:pPr/>
              <a:t>18</a:t>
            </a:fld>
            <a:endParaRPr lang="en-GB"/>
          </a:p>
        </p:txBody>
      </p:sp>
    </p:spTree>
    <p:extLst>
      <p:ext uri="{BB962C8B-B14F-4D97-AF65-F5344CB8AC3E}">
        <p14:creationId xmlns:p14="http://schemas.microsoft.com/office/powerpoint/2010/main" val="1542443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CA6D01DB-FE0B-48EF-BBF7-EF96A51EA1E9}"/>
              </a:ext>
            </a:extLst>
          </p:cNvPr>
          <p:cNvSpPr>
            <a:spLocks noGrp="1" noChangeArrowheads="1"/>
          </p:cNvSpPr>
          <p:nvPr>
            <p:ph type="title"/>
          </p:nvPr>
        </p:nvSpPr>
        <p:spPr>
          <a:xfrm>
            <a:off x="432000" y="385200"/>
            <a:ext cx="6432096" cy="482400"/>
          </a:xfrm>
        </p:spPr>
        <p:txBody>
          <a:bodyPr wrap="square" anchor="t">
            <a:noAutofit/>
          </a:bodyPr>
          <a:lstStyle/>
          <a:p>
            <a:r>
              <a:rPr lang="en-GB" altLang="en-US"/>
              <a:t>Compliance and redeclaration </a:t>
            </a:r>
            <a:br>
              <a:rPr lang="en-GB" altLang="en-US"/>
            </a:br>
            <a:r>
              <a:rPr lang="en-GB" altLang="en-US"/>
              <a:t>of compliance process </a:t>
            </a:r>
            <a:r>
              <a:rPr lang="en-GB" altLang="en-US" sz="1400" b="0"/>
              <a:t>continued…</a:t>
            </a:r>
          </a:p>
        </p:txBody>
      </p:sp>
      <p:sp>
        <p:nvSpPr>
          <p:cNvPr id="71683" name="Rectangle 3">
            <a:extLst>
              <a:ext uri="{FF2B5EF4-FFF2-40B4-BE49-F238E27FC236}">
                <a16:creationId xmlns:a16="http://schemas.microsoft.com/office/drawing/2014/main" id="{9E9CAA97-7B27-4D6A-B374-ADF5F6BD8BB5}"/>
              </a:ext>
            </a:extLst>
          </p:cNvPr>
          <p:cNvSpPr>
            <a:spLocks noGrp="1" noChangeArrowheads="1"/>
          </p:cNvSpPr>
          <p:nvPr>
            <p:ph idx="1"/>
          </p:nvPr>
        </p:nvSpPr>
        <p:spPr>
          <a:xfrm>
            <a:off x="471593" y="1310386"/>
            <a:ext cx="7924892" cy="3562779"/>
          </a:xfrm>
        </p:spPr>
        <p:txBody>
          <a:bodyPr wrap="square" anchor="t">
            <a:noAutofit/>
          </a:bodyPr>
          <a:lstStyle/>
          <a:p>
            <a:pPr marL="0" indent="0">
              <a:lnSpc>
                <a:spcPct val="100000"/>
              </a:lnSpc>
              <a:spcBef>
                <a:spcPts val="225"/>
              </a:spcBef>
              <a:spcAft>
                <a:spcPts val="225"/>
              </a:spcAft>
              <a:buNone/>
            </a:pPr>
            <a:r>
              <a:rPr lang="en-GB" altLang="en-US" sz="1400" b="1"/>
              <a:t>The deadline for completing the first redeclaration of compliance is: </a:t>
            </a:r>
          </a:p>
          <a:p>
            <a:pPr>
              <a:lnSpc>
                <a:spcPct val="100000"/>
              </a:lnSpc>
              <a:spcBef>
                <a:spcPts val="225"/>
              </a:spcBef>
              <a:spcAft>
                <a:spcPts val="225"/>
              </a:spcAft>
              <a:buFont typeface="Wingdings" panose="05000000000000000000" pitchFamily="2" charset="2"/>
              <a:buChar char="ü"/>
            </a:pPr>
            <a:r>
              <a:rPr lang="en-GB" altLang="en-US" sz="1400"/>
              <a:t>Five months after the third anniversary of the employer’s duties start date with. </a:t>
            </a:r>
          </a:p>
          <a:p>
            <a:pPr>
              <a:lnSpc>
                <a:spcPct val="100000"/>
              </a:lnSpc>
              <a:spcBef>
                <a:spcPts val="225"/>
              </a:spcBef>
              <a:spcAft>
                <a:spcPts val="225"/>
              </a:spcAft>
              <a:buFont typeface="Wingdings" panose="05000000000000000000" pitchFamily="2" charset="2"/>
              <a:buChar char="ü"/>
            </a:pPr>
            <a:r>
              <a:rPr lang="en-GB" altLang="en-US" sz="1400"/>
              <a:t>Subsequent redeclarations being due five months after the third anniversary of the previous </a:t>
            </a:r>
            <a:br>
              <a:rPr lang="en-GB" altLang="en-US" sz="1400"/>
            </a:br>
            <a:r>
              <a:rPr lang="en-GB" altLang="en-US" sz="1400"/>
              <a:t>re-enrolment date.  </a:t>
            </a:r>
          </a:p>
          <a:p>
            <a:pPr>
              <a:lnSpc>
                <a:spcPct val="100000"/>
              </a:lnSpc>
              <a:spcBef>
                <a:spcPts val="225"/>
              </a:spcBef>
              <a:spcAft>
                <a:spcPts val="225"/>
              </a:spcAft>
              <a:buFont typeface="Wingdings" panose="05000000000000000000" pitchFamily="2" charset="2"/>
              <a:buChar char="ü"/>
            </a:pPr>
            <a:r>
              <a:rPr lang="en-GB" altLang="en-US" sz="1400"/>
              <a:t>We recommend that as soon as the payroll which includes the re-enrolment date is completed, the employer, or you on behalf of the employer, completes the re-declaration process.   </a:t>
            </a:r>
          </a:p>
          <a:p>
            <a:pPr>
              <a:lnSpc>
                <a:spcPct val="100000"/>
              </a:lnSpc>
              <a:spcBef>
                <a:spcPts val="225"/>
              </a:spcBef>
              <a:spcAft>
                <a:spcPts val="225"/>
              </a:spcAft>
              <a:buFont typeface="Wingdings" panose="05000000000000000000" pitchFamily="2" charset="2"/>
              <a:buChar char="ü"/>
            </a:pPr>
            <a:r>
              <a:rPr lang="en-GB" altLang="en-US" sz="1400"/>
              <a:t>Where an employer doesn’t redeclare or re-declares late, they are very likely to be fined £400 with further penalties of up to £10,000 per day if it is not resolved. It is therefore very important that the redeclaration is completed on time and accurately.</a:t>
            </a:r>
          </a:p>
        </p:txBody>
      </p:sp>
    </p:spTree>
    <p:custDataLst>
      <p:tags r:id="rId1"/>
    </p:custDataLst>
    <p:extLst>
      <p:ext uri="{BB962C8B-B14F-4D97-AF65-F5344CB8AC3E}">
        <p14:creationId xmlns:p14="http://schemas.microsoft.com/office/powerpoint/2010/main" val="3709477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5" hidden="1">
            <a:extLst>
              <a:ext uri="{FF2B5EF4-FFF2-40B4-BE49-F238E27FC236}">
                <a16:creationId xmlns:a16="http://schemas.microsoft.com/office/drawing/2014/main" id="{F8543F02-129B-4C6D-B5B4-DEE489946369}"/>
              </a:ext>
            </a:extLst>
          </p:cNvPr>
          <p:cNvSpPr>
            <a:spLocks noGrp="1"/>
          </p:cNvSpPr>
          <p:nvPr>
            <p:ph type="sldNum" sz="quarter" idx="4"/>
          </p:nvPr>
        </p:nvSpPr>
        <p:spPr/>
        <p:txBody>
          <a:bodyPr/>
          <a:lstStyle/>
          <a:p>
            <a:pPr>
              <a:spcAft>
                <a:spcPts val="600"/>
              </a:spcAft>
            </a:pPr>
            <a:fld id="{C798A6DB-7B00-46DB-9780-DD62CD61A33E}" type="slidenum">
              <a:rPr lang="en-GB" smtClean="0"/>
              <a:pPr>
                <a:spcAft>
                  <a:spcPts val="600"/>
                </a:spcAft>
              </a:pPr>
              <a:t>2</a:t>
            </a:fld>
            <a:endParaRPr lang="en-GB"/>
          </a:p>
        </p:txBody>
      </p:sp>
      <p:sp>
        <p:nvSpPr>
          <p:cNvPr id="2" name="Title 1">
            <a:extLst>
              <a:ext uri="{FF2B5EF4-FFF2-40B4-BE49-F238E27FC236}">
                <a16:creationId xmlns:a16="http://schemas.microsoft.com/office/drawing/2014/main" id="{4E436B02-6947-462E-880D-26B6F020DCAE}"/>
              </a:ext>
            </a:extLst>
          </p:cNvPr>
          <p:cNvSpPr>
            <a:spLocks noGrp="1"/>
          </p:cNvSpPr>
          <p:nvPr>
            <p:ph type="title" idx="4294967295"/>
          </p:nvPr>
        </p:nvSpPr>
        <p:spPr>
          <a:xfrm>
            <a:off x="282637" y="395884"/>
            <a:ext cx="6548438" cy="482600"/>
          </a:xfrm>
        </p:spPr>
        <p:txBody>
          <a:bodyPr wrap="square" anchor="t">
            <a:normAutofit/>
          </a:bodyPr>
          <a:lstStyle/>
          <a:p>
            <a:r>
              <a:rPr lang="en-GB"/>
              <a:t>Agenda</a:t>
            </a:r>
          </a:p>
        </p:txBody>
      </p:sp>
      <p:sp>
        <p:nvSpPr>
          <p:cNvPr id="18" name="Parallelogram 17">
            <a:extLst>
              <a:ext uri="{FF2B5EF4-FFF2-40B4-BE49-F238E27FC236}">
                <a16:creationId xmlns:a16="http://schemas.microsoft.com/office/drawing/2014/main" id="{872F4D14-B8B4-7319-1895-45FFCF9FEB1B}"/>
              </a:ext>
            </a:extLst>
          </p:cNvPr>
          <p:cNvSpPr/>
          <p:nvPr/>
        </p:nvSpPr>
        <p:spPr bwMode="auto">
          <a:xfrm>
            <a:off x="3705178" y="-179281"/>
            <a:ext cx="6657763" cy="5769033"/>
          </a:xfrm>
          <a:prstGeom prst="parallelogram">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3" name="Content Placeholder 2">
            <a:extLst>
              <a:ext uri="{FF2B5EF4-FFF2-40B4-BE49-F238E27FC236}">
                <a16:creationId xmlns:a16="http://schemas.microsoft.com/office/drawing/2014/main" id="{7F38A3FA-3390-438F-A53B-C46EEA0B3D0C}"/>
              </a:ext>
            </a:extLst>
          </p:cNvPr>
          <p:cNvSpPr>
            <a:spLocks noGrp="1"/>
          </p:cNvSpPr>
          <p:nvPr>
            <p:ph idx="4294967295"/>
          </p:nvPr>
        </p:nvSpPr>
        <p:spPr>
          <a:xfrm>
            <a:off x="282637" y="962272"/>
            <a:ext cx="4375088" cy="4043005"/>
          </a:xfrm>
        </p:spPr>
        <p:txBody>
          <a:bodyPr wrap="square" anchor="t">
            <a:noAutofit/>
          </a:bodyPr>
          <a:lstStyle/>
          <a:p>
            <a:pPr marL="0" indent="0">
              <a:lnSpc>
                <a:spcPct val="150000"/>
              </a:lnSpc>
              <a:buNone/>
            </a:pPr>
            <a:r>
              <a:rPr lang="en-GB" sz="1500" b="1">
                <a:solidFill>
                  <a:schemeClr val="accent2"/>
                </a:solidFill>
              </a:rPr>
              <a:t>2.35  </a:t>
            </a:r>
            <a:r>
              <a:rPr lang="en-GB" sz="1500" b="1"/>
              <a:t>Resolving common errors, </a:t>
            </a:r>
            <a:r>
              <a:rPr lang="en-GB" sz="1500"/>
              <a:t>Andy Nicholls </a:t>
            </a:r>
          </a:p>
          <a:p>
            <a:pPr marL="0" indent="0">
              <a:lnSpc>
                <a:spcPct val="150000"/>
              </a:lnSpc>
              <a:buNone/>
            </a:pPr>
            <a:r>
              <a:rPr lang="en-GB" sz="1500" b="1">
                <a:solidFill>
                  <a:schemeClr val="accent2"/>
                </a:solidFill>
              </a:rPr>
              <a:t>2.45  </a:t>
            </a:r>
            <a:r>
              <a:rPr lang="en-GB" sz="1500" b="1"/>
              <a:t>Navigating compliance,</a:t>
            </a:r>
            <a:r>
              <a:rPr lang="en-GB" sz="1500"/>
              <a:t> Joe Turner</a:t>
            </a:r>
          </a:p>
          <a:p>
            <a:pPr marL="0" indent="0">
              <a:lnSpc>
                <a:spcPct val="150000"/>
              </a:lnSpc>
              <a:buNone/>
            </a:pPr>
            <a:r>
              <a:rPr lang="en-GB" sz="1500" b="1">
                <a:solidFill>
                  <a:schemeClr val="accent2"/>
                </a:solidFill>
              </a:rPr>
              <a:t>2.50  </a:t>
            </a:r>
            <a:r>
              <a:rPr lang="en-GB" sz="1500" b="1"/>
              <a:t>Directors and AE,</a:t>
            </a:r>
            <a:r>
              <a:rPr lang="en-GB" sz="1500"/>
              <a:t> Andy Nicholls</a:t>
            </a:r>
          </a:p>
          <a:p>
            <a:pPr marL="0" indent="0">
              <a:lnSpc>
                <a:spcPct val="150000"/>
              </a:lnSpc>
              <a:buNone/>
            </a:pPr>
            <a:r>
              <a:rPr lang="en-GB" sz="1500" b="1">
                <a:solidFill>
                  <a:schemeClr val="accent2"/>
                </a:solidFill>
              </a:rPr>
              <a:t>2.55</a:t>
            </a:r>
            <a:r>
              <a:rPr lang="en-GB" sz="1500" b="1"/>
              <a:t>  Upcoming pension reforms,</a:t>
            </a:r>
            <a:r>
              <a:rPr lang="en-GB" sz="1500"/>
              <a:t> Joe Turner </a:t>
            </a:r>
            <a:br>
              <a:rPr lang="en-GB" sz="1500" b="1"/>
            </a:br>
            <a:r>
              <a:rPr lang="en-GB" sz="1500" b="1">
                <a:solidFill>
                  <a:schemeClr val="accent2"/>
                </a:solidFill>
              </a:rPr>
              <a:t>3.05</a:t>
            </a:r>
            <a:r>
              <a:rPr lang="en-GB" sz="1500" b="1"/>
              <a:t>  Panel Q&amp;A,</a:t>
            </a:r>
            <a:r>
              <a:rPr lang="en-GB" sz="1500"/>
              <a:t> All</a:t>
            </a:r>
          </a:p>
          <a:p>
            <a:pPr marL="0" indent="0">
              <a:lnSpc>
                <a:spcPct val="150000"/>
              </a:lnSpc>
              <a:buNone/>
            </a:pPr>
            <a:r>
              <a:rPr lang="en-GB" sz="1500" b="1">
                <a:solidFill>
                  <a:schemeClr val="accent2"/>
                </a:solidFill>
              </a:rPr>
              <a:t>3.30  </a:t>
            </a:r>
            <a:r>
              <a:rPr lang="en-GB" sz="1500" b="1"/>
              <a:t>Closing remarks, </a:t>
            </a:r>
            <a:r>
              <a:rPr lang="en-GB" sz="1500"/>
              <a:t>Lisa Morrell </a:t>
            </a:r>
          </a:p>
        </p:txBody>
      </p:sp>
      <p:pic>
        <p:nvPicPr>
          <p:cNvPr id="4" name="Picture 3" descr="Andy Nicholls">
            <a:extLst>
              <a:ext uri="{FF2B5EF4-FFF2-40B4-BE49-F238E27FC236}">
                <a16:creationId xmlns:a16="http://schemas.microsoft.com/office/drawing/2014/main" id="{D9EF852A-B033-F28F-A645-E11E44C5EDA5}"/>
              </a:ext>
            </a:extLst>
          </p:cNvPr>
          <p:cNvPicPr>
            <a:picLocks noChangeAspect="1"/>
          </p:cNvPicPr>
          <p:nvPr/>
        </p:nvPicPr>
        <p:blipFill>
          <a:blip r:embed="rId3"/>
          <a:stretch>
            <a:fillRect/>
          </a:stretch>
        </p:blipFill>
        <p:spPr>
          <a:xfrm>
            <a:off x="5526250" y="2236379"/>
            <a:ext cx="1313508" cy="1331957"/>
          </a:xfrm>
          <a:prstGeom prst="flowChartConnector">
            <a:avLst/>
          </a:prstGeom>
          <a:ln w="19050">
            <a:solidFill>
              <a:schemeClr val="bg1"/>
            </a:solidFill>
          </a:ln>
        </p:spPr>
      </p:pic>
      <p:pic>
        <p:nvPicPr>
          <p:cNvPr id="10" name="Picture 9" descr="A person in a suit and tie&#10;&#10;Description automatically generated">
            <a:extLst>
              <a:ext uri="{FF2B5EF4-FFF2-40B4-BE49-F238E27FC236}">
                <a16:creationId xmlns:a16="http://schemas.microsoft.com/office/drawing/2014/main" id="{CACF7DF2-D4C9-99D9-B7DD-9A35BB98B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1701" y="2257393"/>
            <a:ext cx="1255552" cy="1350404"/>
          </a:xfrm>
          <a:prstGeom prst="flowChartConnector">
            <a:avLst/>
          </a:prstGeom>
          <a:ln w="19050">
            <a:solidFill>
              <a:schemeClr val="bg1"/>
            </a:solidFill>
          </a:ln>
        </p:spPr>
      </p:pic>
      <p:pic>
        <p:nvPicPr>
          <p:cNvPr id="12" name="Picture 11" descr="A green circle with white text&#10;&#10;Description automatically generated">
            <a:extLst>
              <a:ext uri="{FF2B5EF4-FFF2-40B4-BE49-F238E27FC236}">
                <a16:creationId xmlns:a16="http://schemas.microsoft.com/office/drawing/2014/main" id="{C4F5AA15-AE54-5D78-B4CB-71F167201C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5718" y="268288"/>
            <a:ext cx="1271535" cy="531896"/>
          </a:xfrm>
          <a:prstGeom prst="rect">
            <a:avLst/>
          </a:prstGeom>
        </p:spPr>
      </p:pic>
      <p:sp>
        <p:nvSpPr>
          <p:cNvPr id="13" name="TextBox 12">
            <a:extLst>
              <a:ext uri="{FF2B5EF4-FFF2-40B4-BE49-F238E27FC236}">
                <a16:creationId xmlns:a16="http://schemas.microsoft.com/office/drawing/2014/main" id="{F784DCAC-D463-DEE1-01E7-4D9830C32B5F}"/>
              </a:ext>
            </a:extLst>
          </p:cNvPr>
          <p:cNvSpPr txBox="1"/>
          <p:nvPr/>
        </p:nvSpPr>
        <p:spPr>
          <a:xfrm>
            <a:off x="5440730" y="3792767"/>
            <a:ext cx="1412246" cy="692497"/>
          </a:xfrm>
          <a:prstGeom prst="rect">
            <a:avLst/>
          </a:prstGeom>
          <a:noFill/>
        </p:spPr>
        <p:txBody>
          <a:bodyPr wrap="square" rtlCol="0">
            <a:spAutoFit/>
          </a:bodyPr>
          <a:lstStyle/>
          <a:p>
            <a:pPr algn="ctr"/>
            <a:r>
              <a:rPr lang="en-GB" sz="1300" b="1">
                <a:solidFill>
                  <a:schemeClr val="bg1"/>
                </a:solidFill>
              </a:rPr>
              <a:t>Andy Nicholls</a:t>
            </a:r>
          </a:p>
          <a:p>
            <a:pPr algn="ctr"/>
            <a:r>
              <a:rPr lang="en-GB" sz="1300">
                <a:solidFill>
                  <a:schemeClr val="bg1"/>
                </a:solidFill>
              </a:rPr>
              <a:t>Payroll Industry Liaison Manager</a:t>
            </a:r>
          </a:p>
        </p:txBody>
      </p:sp>
      <p:sp>
        <p:nvSpPr>
          <p:cNvPr id="14" name="TextBox 13">
            <a:extLst>
              <a:ext uri="{FF2B5EF4-FFF2-40B4-BE49-F238E27FC236}">
                <a16:creationId xmlns:a16="http://schemas.microsoft.com/office/drawing/2014/main" id="{7F27B892-8214-FA2E-4F99-AB1FE908C35B}"/>
              </a:ext>
            </a:extLst>
          </p:cNvPr>
          <p:cNvSpPr txBox="1"/>
          <p:nvPr/>
        </p:nvSpPr>
        <p:spPr>
          <a:xfrm>
            <a:off x="7131595" y="3791677"/>
            <a:ext cx="1885992" cy="692497"/>
          </a:xfrm>
          <a:prstGeom prst="rect">
            <a:avLst/>
          </a:prstGeom>
          <a:noFill/>
        </p:spPr>
        <p:txBody>
          <a:bodyPr wrap="square" rtlCol="0">
            <a:spAutoFit/>
          </a:bodyPr>
          <a:lstStyle/>
          <a:p>
            <a:pPr algn="ctr"/>
            <a:r>
              <a:rPr lang="en-GB" sz="1300" b="1">
                <a:solidFill>
                  <a:schemeClr val="bg1"/>
                </a:solidFill>
              </a:rPr>
              <a:t>Joe Turner</a:t>
            </a:r>
          </a:p>
          <a:p>
            <a:pPr algn="ctr"/>
            <a:r>
              <a:rPr lang="en-GB" sz="1300">
                <a:solidFill>
                  <a:schemeClr val="bg1"/>
                </a:solidFill>
              </a:rPr>
              <a:t>Head of Compliance and Enforcement </a:t>
            </a:r>
          </a:p>
        </p:txBody>
      </p:sp>
    </p:spTree>
    <p:extLst>
      <p:ext uri="{BB962C8B-B14F-4D97-AF65-F5344CB8AC3E}">
        <p14:creationId xmlns:p14="http://schemas.microsoft.com/office/powerpoint/2010/main" val="487050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AB8EAEA-227A-ED74-95C1-D2EEE11DE50D}"/>
              </a:ext>
            </a:extLst>
          </p:cNvPr>
          <p:cNvSpPr/>
          <p:nvPr/>
        </p:nvSpPr>
        <p:spPr bwMode="auto">
          <a:xfrm>
            <a:off x="0" y="0"/>
            <a:ext cx="9144000" cy="4243197"/>
          </a:xfrm>
          <a:prstGeom prst="rect">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pic>
        <p:nvPicPr>
          <p:cNvPr id="18" name="Picture 17" descr="Mug and wall color blend">
            <a:extLst>
              <a:ext uri="{FF2B5EF4-FFF2-40B4-BE49-F238E27FC236}">
                <a16:creationId xmlns:a16="http://schemas.microsoft.com/office/drawing/2014/main" id="{3B13BB29-AC37-9C61-3760-301F61B869B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2" b="97053" l="2410" r="99153">
                        <a14:foregroundMark x1="32167" y1="57221" x2="32116" y2="57522"/>
                        <a14:foregroundMark x1="33062" y1="51962" x2="32420" y2="55735"/>
                        <a14:foregroundMark x1="32629" y1="72209" x2="32435" y2="70374"/>
                        <a14:foregroundMark x1="54154" y1="71931" x2="52888" y2="59535"/>
                        <a14:foregroundMark x1="54942" y1="75639" x2="54966" y2="74758"/>
                        <a14:foregroundMark x1="2436" y1="96568" x2="34666" y2="97093"/>
                        <a14:foregroundMark x1="3178" y1="87485" x2="41870" y2="87646"/>
                        <a14:foregroundMark x1="41976" y1="87808" x2="61282" y2="88656"/>
                        <a14:foregroundMark x1="61282" y1="88656" x2="61308" y2="88696"/>
                        <a14:foregroundMark x1="61308" y1="89059" x2="91049" y2="86072"/>
                        <a14:foregroundMark x1="91049" y1="86072" x2="99153" y2="87485"/>
                        <a14:foregroundMark x1="59084" y1="92208" x2="98623" y2="93056"/>
                        <a14:backgroundMark x1="22934" y1="42107" x2="20657" y2="49334"/>
                        <a14:backgroundMark x1="20657" y1="49334" x2="29396" y2="55107"/>
                        <a14:backgroundMark x1="29396" y1="55107" x2="36653" y2="67905"/>
                        <a14:backgroundMark x1="36653" y1="67905" x2="47881" y2="72830"/>
                        <a14:backgroundMark x1="47881" y1="72830" x2="49047" y2="71942"/>
                        <a14:backgroundMark x1="10355" y1="47679" x2="38427" y2="36859"/>
                        <a14:backgroundMark x1="38427" y1="36859" x2="47934" y2="36173"/>
                        <a14:backgroundMark x1="47934" y1="36173" x2="54635" y2="36173"/>
                        <a14:backgroundMark x1="54635" y1="36173" x2="58898" y2="41179"/>
                        <a14:backgroundMark x1="58898" y1="41179" x2="60355" y2="49051"/>
                        <a14:backgroundMark x1="60355" y1="49051" x2="56435" y2="56116"/>
                        <a14:backgroundMark x1="56435" y1="56116" x2="54555" y2="64877"/>
                        <a14:backgroundMark x1="54555" y1="64877" x2="54979" y2="75696"/>
                        <a14:backgroundMark x1="54979" y1="75696" x2="49576" y2="80743"/>
                        <a14:backgroundMark x1="49576" y1="80743" x2="28655" y2="80339"/>
                        <a14:backgroundMark x1="28655" y1="80339" x2="10779" y2="48365"/>
                        <a14:backgroundMark x1="19439" y1="41946" x2="33713" y2="40371"/>
                        <a14:backgroundMark x1="42929" y1="34598" x2="54899" y2="37909"/>
                        <a14:backgroundMark x1="54899" y1="37909" x2="53628" y2="48486"/>
                        <a14:backgroundMark x1="53628" y1="48486" x2="43591" y2="54784"/>
                        <a14:backgroundMark x1="43591" y1="54784" x2="48994" y2="61809"/>
                        <a14:backgroundMark x1="48994" y1="61809" x2="49153" y2="61809"/>
                        <a14:backgroundMark x1="52119" y1="62010" x2="59084" y2="38070"/>
                        <a14:backgroundMark x1="56329" y1="37384" x2="59693" y2="47315"/>
                        <a14:backgroundMark x1="59693" y1="47315" x2="55826" y2="56924"/>
                        <a14:backgroundMark x1="55826" y1="56924" x2="56541" y2="75939"/>
                        <a14:backgroundMark x1="56541" y1="75939" x2="53628" y2="83246"/>
                        <a14:backgroundMark x1="53628" y1="83246" x2="32071" y2="84174"/>
                        <a14:backgroundMark x1="32071" y1="84174" x2="25689" y2="81429"/>
                        <a14:backgroundMark x1="25689" y1="81429" x2="24417" y2="75091"/>
                        <a14:backgroundMark x1="54131" y1="68995" x2="53787" y2="57812"/>
                        <a14:backgroundMark x1="53787" y1="57812" x2="57813" y2="42955"/>
                        <a14:backgroundMark x1="56329" y1="38070" x2="59719" y2="43843"/>
                        <a14:backgroundMark x1="59719" y1="43843" x2="59719" y2="43843"/>
                        <a14:backgroundMark x1="50424" y1="45256" x2="39036" y2="53088"/>
                        <a14:backgroundMark x1="39036" y1="53088" x2="45551" y2="42430"/>
                        <a14:backgroundMark x1="45551" y1="42430" x2="40095" y2="52483"/>
                        <a14:backgroundMark x1="40095" y1="52483" x2="44730" y2="46548"/>
                        <a14:backgroundMark x1="44730" y1="46548" x2="36838" y2="51797"/>
                        <a14:backgroundMark x1="36838" y1="51797" x2="47617" y2="42309"/>
                        <a14:backgroundMark x1="47617" y1="42309" x2="46213" y2="50384"/>
                        <a14:backgroundMark x1="46213" y1="50384" x2="41499" y2="37303"/>
                        <a14:backgroundMark x1="41499" y1="37303" x2="34296" y2="44328"/>
                        <a14:backgroundMark x1="34296" y1="44328" x2="27569" y2="47235"/>
                        <a14:backgroundMark x1="27569" y1="47235" x2="22166" y2="43238"/>
                        <a14:backgroundMark x1="22166" y1="43238" x2="14221" y2="56641"/>
                        <a14:backgroundMark x1="14221" y1="56641" x2="25503" y2="58660"/>
                        <a14:backgroundMark x1="25503" y1="58660" x2="27966" y2="72467"/>
                        <a14:backgroundMark x1="27966" y1="72467" x2="34693" y2="68228"/>
                        <a14:backgroundMark x1="34693" y1="68228" x2="36520" y2="79814"/>
                        <a14:backgroundMark x1="36520" y1="79814" x2="51377" y2="72547"/>
                        <a14:backgroundMark x1="51377" y1="72547" x2="45763" y2="80379"/>
                        <a14:backgroundMark x1="45763" y1="80379" x2="33289" y2="76585"/>
                        <a14:backgroundMark x1="33289" y1="76585" x2="29502" y2="81873"/>
                        <a14:backgroundMark x1="29502" y1="81873" x2="33686" y2="75212"/>
                        <a14:backgroundMark x1="33686" y1="75212" x2="33554" y2="65725"/>
                        <a14:backgroundMark x1="33554" y1="65725" x2="35249" y2="73234"/>
                        <a14:backgroundMark x1="35249" y1="73234" x2="41605" y2="75616"/>
                        <a14:backgroundMark x1="41605" y1="75616" x2="42929" y2="68107"/>
                        <a14:backgroundMark x1="30667" y1="59023" x2="30667" y2="59023"/>
                        <a14:backgroundMark x1="30667" y1="58862" x2="34137" y2="53775"/>
                        <a14:backgroundMark x1="34560" y1="53088" x2="33819" y2="53290"/>
                        <a14:backgroundMark x1="33289" y1="52765" x2="34243" y2="49616"/>
                        <a14:backgroundMark x1="33395" y1="50989" x2="38374" y2="59548"/>
                        <a14:backgroundMark x1="22405" y1="80864" x2="2119" y2="81187"/>
                        <a14:backgroundMark x1="24417" y1="75252" x2="27913" y2="82237"/>
                        <a14:backgroundMark x1="27913" y1="82237" x2="28019" y2="82237"/>
                        <a14:backgroundMark x1="30879" y1="82398" x2="53072" y2="82600"/>
                        <a14:backgroundMark x1="31197" y1="82398" x2="26059" y2="81106"/>
                        <a14:backgroundMark x1="26059" y1="81106" x2="23994" y2="73516"/>
                        <a14:backgroundMark x1="19544" y1="66169" x2="15837" y2="59386"/>
                        <a14:backgroundMark x1="15837" y1="59386" x2="17876" y2="43076"/>
                        <a14:backgroundMark x1="17876" y1="43076" x2="19227" y2="41583"/>
                        <a14:backgroundMark x1="17982" y1="42430" x2="16393" y2="51716"/>
                        <a14:backgroundMark x1="15757" y1="55874" x2="15546" y2="60073"/>
                        <a14:backgroundMark x1="15969" y1="59709" x2="19756" y2="66532"/>
                        <a14:backgroundMark x1="22934" y1="41219" x2="35832" y2="37384"/>
                        <a14:backgroundMark x1="35302" y1="37747" x2="28655" y2="40371"/>
                        <a14:backgroundMark x1="39963" y1="36698" x2="42929" y2="36334"/>
                        <a14:backgroundMark x1="40069" y1="35809" x2="43962" y2="34073"/>
                        <a14:backgroundMark x1="46822" y1="35285" x2="51907" y2="37384"/>
                        <a14:backgroundMark x1="78019" y1="71256" x2="77489" y2="68793"/>
                        <a14:backgroundMark x1="54979" y1="55874" x2="57680" y2="46023"/>
                        <a14:backgroundMark x1="57680" y1="46023" x2="56912" y2="37788"/>
                        <a14:backgroundMark x1="56912" y1="37788" x2="59719" y2="41946"/>
                        <a14:backgroundMark x1="51165" y1="44530" x2="48623" y2="42955"/>
                        <a14:backgroundMark x1="32230" y1="66694" x2="31488" y2="61122"/>
                        <a14:backgroundMark x1="36149" y1="58175" x2="35938" y2="57650"/>
                        <a14:backgroundMark x1="32548" y1="56237" x2="34454" y2="48769"/>
                        <a14:backgroundMark x1="34454" y1="48769" x2="39857" y2="48890"/>
                        <a14:backgroundMark x1="35408" y1="58862" x2="32018" y2="58337"/>
                        <a14:backgroundMark x1="42082" y1="73516" x2="31091" y2="62535"/>
                        <a14:backgroundMark x1="31488" y1="60597" x2="31515" y2="70408"/>
                        <a14:backgroundMark x1="31515" y1="70408" x2="33501" y2="79330"/>
                        <a14:backgroundMark x1="33501" y1="79330" x2="43856" y2="74405"/>
                        <a14:backgroundMark x1="43856" y1="74405" x2="43856" y2="74405"/>
                        <a14:backgroundMark x1="43141" y1="73880" x2="40599" y2="75091"/>
                        <a14:backgroundMark x1="32124" y1="71780" x2="32760" y2="67945"/>
                        <a14:backgroundMark x1="32018" y1="58700" x2="33316" y2="50666"/>
                        <a14:backgroundMark x1="33316" y1="50666" x2="34243" y2="48203"/>
                        <a14:backgroundMark x1="32865" y1="72830" x2="32018" y2="67582"/>
                        <a14:backgroundMark x1="32442" y1="56601" x2="33289" y2="51877"/>
                        <a14:backgroundMark x1="35196" y1="59023" x2="39645" y2="56399"/>
                        <a14:backgroundMark x1="32442" y1="56399" x2="32971" y2="51716"/>
                        <a14:backgroundMark x1="38268" y1="57973" x2="43459" y2="57408"/>
                        <a14:backgroundMark x1="43459" y1="57408" x2="39857" y2="57973"/>
                        <a14:backgroundMark x1="45869" y1="57126" x2="46928" y2="57449"/>
                        <a14:backgroundMark x1="47987" y1="55713" x2="47564" y2="53452"/>
                        <a14:backgroundMark x1="49153" y1="54300" x2="49682" y2="51716"/>
                        <a14:backgroundMark x1="48199" y1="55713" x2="49258" y2="51716"/>
                        <a14:backgroundMark x1="48199" y1="55026" x2="48199" y2="52927"/>
                        <a14:backgroundMark x1="48411" y1="55874" x2="49470" y2="52241"/>
                        <a14:backgroundMark x1="47669" y1="57287" x2="48517" y2="55188"/>
                        <a14:backgroundMark x1="49153" y1="50464" x2="51271" y2="45781"/>
                        <a14:backgroundMark x1="50953" y1="49415" x2="53496" y2="44368"/>
                        <a14:backgroundMark x1="50530" y1="49616" x2="52860" y2="44207"/>
                        <a14:backgroundMark x1="50318" y1="49616" x2="52648" y2="43843"/>
                        <a14:backgroundMark x1="47775" y1="51716" x2="53284" y2="44893"/>
                        <a14:backgroundMark x1="53284" y1="44893" x2="50847" y2="45256"/>
                        <a14:backgroundMark x1="46822" y1="40533" x2="52436" y2="41946"/>
                        <a14:backgroundMark x1="52436" y1="41946" x2="47855" y2="39201"/>
                        <a14:backgroundMark x1="47855" y1="39201" x2="53734" y2="42309"/>
                        <a14:backgroundMark x1="53734" y1="42309" x2="47537" y2="43278"/>
                        <a14:backgroundMark x1="47537" y1="43278" x2="52648" y2="40371"/>
                        <a14:backgroundMark x1="52648" y1="40371" x2="46663" y2="40977"/>
                        <a14:backgroundMark x1="46663" y1="40977" x2="50212" y2="38434"/>
                        <a14:backgroundMark x1="48517" y1="35285" x2="50636" y2="35809"/>
                        <a14:backgroundMark x1="46928" y1="40008" x2="50000" y2="38434"/>
                        <a14:backgroundMark x1="56250" y1="36536" x2="59613" y2="41219"/>
                        <a14:backgroundMark x1="54873" y1="36173" x2="60037" y2="34437"/>
                        <a14:backgroundMark x1="59401" y1="34962" x2="59401" y2="41421"/>
                        <a14:backgroundMark x1="59084" y1="45256" x2="60037" y2="45418"/>
                        <a14:backgroundMark x1="56859" y1="42632" x2="54767" y2="74727"/>
                        <a14:backgroundMark x1="54449" y1="84861" x2="54767" y2="78240"/>
                        <a14:backgroundMark x1="55191" y1="82600" x2="54449" y2="76827"/>
                        <a14:backgroundMark x1="54979" y1="83973" x2="53284" y2="83650"/>
                        <a14:backgroundMark x1="54449" y1="74041" x2="52860" y2="58700"/>
                        <a14:backgroundMark x1="54979" y1="75777" x2="54979" y2="75777"/>
                        <a14:backgroundMark x1="54979" y1="75777" x2="54873" y2="75979"/>
                        <a14:backgroundMark x1="54237" y1="74041" x2="52754" y2="58862"/>
                        <a14:backgroundMark x1="52648" y1="58700" x2="55508" y2="55349"/>
                        <a14:backgroundMark x1="54873" y1="75979" x2="55191" y2="83286"/>
                        <a14:backgroundMark x1="56859" y1="55551" x2="60249" y2="51352"/>
                        <a14:backgroundMark x1="57601" y1="54663" x2="61626" y2="53452"/>
                        <a14:backgroundMark x1="58130" y1="54300" x2="60779" y2="52564"/>
                        <a14:backgroundMark x1="53284" y1="44368" x2="58448" y2="41744"/>
                        <a14:backgroundMark x1="51801" y1="43843" x2="69015" y2="43843"/>
                        <a14:backgroundMark x1="52542" y1="53452" x2="76006" y2="53734"/>
                        <a14:backgroundMark x1="76006" y1="53734" x2="77172" y2="53290"/>
                      </a14:backgroundRemoval>
                    </a14:imgEffect>
                  </a14:imgLayer>
                </a14:imgProps>
              </a:ext>
              <a:ext uri="{28A0092B-C50C-407E-A947-70E740481C1C}">
                <a14:useLocalDpi xmlns:a14="http://schemas.microsoft.com/office/drawing/2010/main" val="0"/>
              </a:ext>
            </a:extLst>
          </a:blip>
          <a:stretch>
            <a:fillRect/>
          </a:stretch>
        </p:blipFill>
        <p:spPr>
          <a:xfrm>
            <a:off x="-34836" y="-948744"/>
            <a:ext cx="10474236" cy="6092244"/>
          </a:xfrm>
          <a:prstGeom prst="rect">
            <a:avLst/>
          </a:prstGeom>
        </p:spPr>
      </p:pic>
      <p:grpSp>
        <p:nvGrpSpPr>
          <p:cNvPr id="2" name="Group 1">
            <a:extLst>
              <a:ext uri="{FF2B5EF4-FFF2-40B4-BE49-F238E27FC236}">
                <a16:creationId xmlns:a16="http://schemas.microsoft.com/office/drawing/2014/main" id="{77664F58-9FE5-AEB2-C757-7675C5884698}"/>
              </a:ext>
            </a:extLst>
          </p:cNvPr>
          <p:cNvGrpSpPr/>
          <p:nvPr/>
        </p:nvGrpSpPr>
        <p:grpSpPr>
          <a:xfrm>
            <a:off x="800517" y="609600"/>
            <a:ext cx="7293616" cy="4533899"/>
            <a:chOff x="79741" y="-387424"/>
            <a:chExt cx="12301538" cy="8079609"/>
          </a:xfrm>
        </p:grpSpPr>
        <p:grpSp>
          <p:nvGrpSpPr>
            <p:cNvPr id="3" name="Group 2">
              <a:extLst>
                <a:ext uri="{FF2B5EF4-FFF2-40B4-BE49-F238E27FC236}">
                  <a16:creationId xmlns:a16="http://schemas.microsoft.com/office/drawing/2014/main" id="{F5B0210A-4EF8-E323-8218-A1D24BE0E64F}"/>
                </a:ext>
              </a:extLst>
            </p:cNvPr>
            <p:cNvGrpSpPr/>
            <p:nvPr/>
          </p:nvGrpSpPr>
          <p:grpSpPr>
            <a:xfrm>
              <a:off x="79741" y="-387424"/>
              <a:ext cx="12301538" cy="8079609"/>
              <a:chOff x="2867999" y="1766801"/>
              <a:chExt cx="6992522" cy="4592665"/>
            </a:xfrm>
          </p:grpSpPr>
          <p:pic>
            <p:nvPicPr>
              <p:cNvPr id="5" name="Picture 4" descr="A screen shot of an open computer sitting on top of a desk&#10;&#10;Description automatically generated">
                <a:extLst>
                  <a:ext uri="{FF2B5EF4-FFF2-40B4-BE49-F238E27FC236}">
                    <a16:creationId xmlns:a16="http://schemas.microsoft.com/office/drawing/2014/main" id="{17607758-F7D7-F51B-FDCB-3908CFE17444}"/>
                  </a:ext>
                </a:extLst>
              </p:cNvPr>
              <p:cNvPicPr>
                <a:picLocks noChangeAspect="1"/>
              </p:cNvPicPr>
              <p:nvPr/>
            </p:nvPicPr>
            <p:blipFill>
              <a:blip r:embed="rId6"/>
              <a:stretch>
                <a:fillRect/>
              </a:stretch>
            </p:blipFill>
            <p:spPr>
              <a:xfrm>
                <a:off x="2867999" y="1766801"/>
                <a:ext cx="6992522" cy="4592665"/>
              </a:xfrm>
              <a:prstGeom prst="rect">
                <a:avLst/>
              </a:prstGeom>
            </p:spPr>
          </p:pic>
          <p:pic>
            <p:nvPicPr>
              <p:cNvPr id="6" name="Picture 5" descr="A picture containing drawing, shirt&#10;&#10;Description automatically generated">
                <a:extLst>
                  <a:ext uri="{FF2B5EF4-FFF2-40B4-BE49-F238E27FC236}">
                    <a16:creationId xmlns:a16="http://schemas.microsoft.com/office/drawing/2014/main" id="{914CFB34-23F4-9B7B-6E45-ECAC072F32FA}"/>
                  </a:ext>
                </a:extLst>
              </p:cNvPr>
              <p:cNvPicPr>
                <a:picLocks noChangeAspect="1"/>
              </p:cNvPicPr>
              <p:nvPr/>
            </p:nvPicPr>
            <p:blipFill rotWithShape="1">
              <a:blip r:embed="rId7"/>
              <a:srcRect l="11545" r="8628" b="2852"/>
              <a:stretch/>
            </p:blipFill>
            <p:spPr>
              <a:xfrm>
                <a:off x="3582649" y="1969985"/>
                <a:ext cx="5441431" cy="3457245"/>
              </a:xfrm>
              <a:prstGeom prst="rect">
                <a:avLst/>
              </a:prstGeom>
            </p:spPr>
          </p:pic>
        </p:grpSp>
        <p:sp>
          <p:nvSpPr>
            <p:cNvPr id="4" name="Rectangle 3">
              <a:extLst>
                <a:ext uri="{FF2B5EF4-FFF2-40B4-BE49-F238E27FC236}">
                  <a16:creationId xmlns:a16="http://schemas.microsoft.com/office/drawing/2014/main" id="{8BF8F802-D512-29C2-76FC-696402716629}"/>
                </a:ext>
              </a:extLst>
            </p:cNvPr>
            <p:cNvSpPr/>
            <p:nvPr/>
          </p:nvSpPr>
          <p:spPr>
            <a:xfrm>
              <a:off x="1343473" y="-86849"/>
              <a:ext cx="9566304" cy="6180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webinar-re-dec-video-v3">
            <a:hlinkClick r:id="" action="ppaction://media"/>
            <a:extLst>
              <a:ext uri="{FF2B5EF4-FFF2-40B4-BE49-F238E27FC236}">
                <a16:creationId xmlns:a16="http://schemas.microsoft.com/office/drawing/2014/main" id="{13624CF9-6FBA-39F1-2EAA-681BFBB7443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99168" y="1153159"/>
            <a:ext cx="5107092" cy="2872739"/>
          </a:xfrm>
          <a:prstGeom prst="rect">
            <a:avLst/>
          </a:prstGeom>
        </p:spPr>
      </p:pic>
      <p:sp>
        <p:nvSpPr>
          <p:cNvPr id="11" name="TextBox 10">
            <a:extLst>
              <a:ext uri="{FF2B5EF4-FFF2-40B4-BE49-F238E27FC236}">
                <a16:creationId xmlns:a16="http://schemas.microsoft.com/office/drawing/2014/main" id="{3E987DBA-3B7E-FBAA-AA51-92A83B4B839F}"/>
              </a:ext>
            </a:extLst>
          </p:cNvPr>
          <p:cNvSpPr txBox="1"/>
          <p:nvPr/>
        </p:nvSpPr>
        <p:spPr>
          <a:xfrm>
            <a:off x="245532" y="1385837"/>
            <a:ext cx="8636001" cy="1569660"/>
          </a:xfrm>
          <a:prstGeom prst="rect">
            <a:avLst/>
          </a:prstGeom>
          <a:solidFill>
            <a:schemeClr val="tx1"/>
          </a:solidFill>
        </p:spPr>
        <p:txBody>
          <a:bodyPr wrap="square">
            <a:spAutoFit/>
          </a:bodyPr>
          <a:lstStyle/>
          <a:p>
            <a:r>
              <a:rPr lang="en-GB" dirty="0">
                <a:solidFill>
                  <a:schemeClr val="bg1"/>
                </a:solidFill>
              </a:rPr>
              <a:t>To view this demo video please go to the webinar recording. You can find this by following the ‘Video on Demand’ tab in the left-hand side menu. The recording will be available from Monday 11th March.</a:t>
            </a:r>
          </a:p>
        </p:txBody>
      </p:sp>
    </p:spTree>
    <p:extLst>
      <p:ext uri="{BB962C8B-B14F-4D97-AF65-F5344CB8AC3E}">
        <p14:creationId xmlns:p14="http://schemas.microsoft.com/office/powerpoint/2010/main" val="228527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17CA8-F07E-3E8A-E10E-456612A30F66}"/>
              </a:ext>
            </a:extLst>
          </p:cNvPr>
          <p:cNvSpPr/>
          <p:nvPr/>
        </p:nvSpPr>
        <p:spPr bwMode="auto">
          <a:xfrm>
            <a:off x="3452521" y="4079661"/>
            <a:ext cx="5691475" cy="645945"/>
          </a:xfrm>
          <a:prstGeom prst="rect">
            <a:avLst/>
          </a:prstGeom>
          <a:solidFill>
            <a:srgbClr val="E9E7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pic>
        <p:nvPicPr>
          <p:cNvPr id="3" name="Picture 2" descr="Icon&#10;&#10;Description automatically generated">
            <a:extLst>
              <a:ext uri="{FF2B5EF4-FFF2-40B4-BE49-F238E27FC236}">
                <a16:creationId xmlns:a16="http://schemas.microsoft.com/office/drawing/2014/main" id="{65A11166-F35C-1A6B-95A9-61D23151D5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4173" y="3677771"/>
            <a:ext cx="708390" cy="684212"/>
          </a:xfrm>
          <a:prstGeom prst="rect">
            <a:avLst/>
          </a:prstGeom>
        </p:spPr>
      </p:pic>
      <p:sp>
        <p:nvSpPr>
          <p:cNvPr id="171010" name="Rectangle 2">
            <a:extLst>
              <a:ext uri="{FF2B5EF4-FFF2-40B4-BE49-F238E27FC236}">
                <a16:creationId xmlns:a16="http://schemas.microsoft.com/office/drawing/2014/main" id="{64DA46B9-2A56-4228-9288-C7D134375142}"/>
              </a:ext>
            </a:extLst>
          </p:cNvPr>
          <p:cNvSpPr>
            <a:spLocks noGrp="1" noChangeArrowheads="1"/>
          </p:cNvSpPr>
          <p:nvPr>
            <p:ph type="title" idx="4294967295"/>
          </p:nvPr>
        </p:nvSpPr>
        <p:spPr>
          <a:xfrm>
            <a:off x="434593" y="416744"/>
            <a:ext cx="7736221" cy="423863"/>
          </a:xfrm>
        </p:spPr>
        <p:txBody>
          <a:bodyPr/>
          <a:lstStyle/>
          <a:p>
            <a:r>
              <a:rPr lang="en-GB" altLang="en-US" dirty="0"/>
              <a:t>Directors </a:t>
            </a:r>
            <a:br>
              <a:rPr lang="en-GB" altLang="en-US" dirty="0"/>
            </a:br>
            <a:endParaRPr lang="en-GB" altLang="en-US" dirty="0">
              <a:cs typeface="Arial"/>
            </a:endParaRPr>
          </a:p>
        </p:txBody>
      </p:sp>
      <p:sp>
        <p:nvSpPr>
          <p:cNvPr id="33795" name="Rectangle 3">
            <a:extLst>
              <a:ext uri="{FF2B5EF4-FFF2-40B4-BE49-F238E27FC236}">
                <a16:creationId xmlns:a16="http://schemas.microsoft.com/office/drawing/2014/main" id="{1B279116-8B66-4011-BF7A-F96BA4021333}"/>
              </a:ext>
            </a:extLst>
          </p:cNvPr>
          <p:cNvSpPr>
            <a:spLocks noGrp="1" noChangeArrowheads="1"/>
          </p:cNvSpPr>
          <p:nvPr>
            <p:ph type="body" idx="4294967295"/>
          </p:nvPr>
        </p:nvSpPr>
        <p:spPr>
          <a:xfrm>
            <a:off x="453436" y="1023628"/>
            <a:ext cx="5574203" cy="2836422"/>
          </a:xfrm>
          <a:ln>
            <a:miter lim="800000"/>
            <a:headEnd/>
            <a:tailEnd/>
          </a:ln>
        </p:spPr>
        <p:txBody>
          <a:bodyPr/>
          <a:lstStyle/>
          <a:p>
            <a:pPr marL="0" indent="0">
              <a:lnSpc>
                <a:spcPct val="100000"/>
              </a:lnSpc>
              <a:spcBef>
                <a:spcPts val="0"/>
              </a:spcBef>
              <a:spcAft>
                <a:spcPts val="0"/>
              </a:spcAft>
              <a:buNone/>
              <a:defRPr/>
            </a:pPr>
            <a:r>
              <a:rPr lang="en-GB" sz="1400" dirty="0"/>
              <a:t>Directors was one of the areas that you wanted us to explain in more detail. We will work through an example shortly but to summarise, the key points are: </a:t>
            </a:r>
          </a:p>
          <a:p>
            <a:pPr marL="0" indent="0">
              <a:lnSpc>
                <a:spcPct val="100000"/>
              </a:lnSpc>
              <a:spcBef>
                <a:spcPts val="0"/>
              </a:spcBef>
              <a:spcAft>
                <a:spcPts val="0"/>
              </a:spcAft>
              <a:buNone/>
              <a:defRPr/>
            </a:pPr>
            <a:endParaRPr lang="en-GB" sz="800" dirty="0"/>
          </a:p>
          <a:p>
            <a:pPr>
              <a:lnSpc>
                <a:spcPct val="100000"/>
              </a:lnSpc>
              <a:spcBef>
                <a:spcPts val="0"/>
              </a:spcBef>
              <a:spcAft>
                <a:spcPts val="0"/>
              </a:spcAft>
              <a:buFont typeface="Wingdings" panose="05000000000000000000" pitchFamily="2" charset="2"/>
              <a:buChar char="ü"/>
              <a:defRPr/>
            </a:pPr>
            <a:r>
              <a:rPr lang="en-GB" sz="1400" dirty="0"/>
              <a:t>if a director is not employed by their company, they are exempt </a:t>
            </a:r>
          </a:p>
          <a:p>
            <a:pPr>
              <a:lnSpc>
                <a:spcPct val="100000"/>
              </a:lnSpc>
              <a:spcBef>
                <a:spcPts val="0"/>
              </a:spcBef>
              <a:spcAft>
                <a:spcPts val="0"/>
              </a:spcAft>
              <a:buFont typeface="Wingdings" panose="05000000000000000000" pitchFamily="2" charset="2"/>
              <a:buChar char="ü"/>
              <a:defRPr/>
            </a:pPr>
            <a:r>
              <a:rPr lang="en-GB" sz="1400" dirty="0"/>
              <a:t>if a director is employed but no one else is, they are also exempt</a:t>
            </a:r>
          </a:p>
          <a:p>
            <a:pPr>
              <a:lnSpc>
                <a:spcPct val="100000"/>
              </a:lnSpc>
              <a:spcBef>
                <a:spcPts val="0"/>
              </a:spcBef>
              <a:spcAft>
                <a:spcPts val="0"/>
              </a:spcAft>
              <a:buFont typeface="Wingdings" panose="05000000000000000000" pitchFamily="2" charset="2"/>
              <a:buChar char="ü"/>
              <a:defRPr/>
            </a:pPr>
            <a:r>
              <a:rPr lang="en-GB" sz="1400" dirty="0"/>
              <a:t>if an employed director is not exempt and becomes eligible to </a:t>
            </a:r>
            <a:br>
              <a:rPr lang="en-GB" sz="1400" dirty="0"/>
            </a:br>
            <a:r>
              <a:rPr lang="en-GB" sz="1400" dirty="0"/>
              <a:t>be enrolled or re-enrolled, the employer may choose </a:t>
            </a:r>
            <a:r>
              <a:rPr lang="en-GB" sz="1400" b="1" i="1" dirty="0"/>
              <a:t>not</a:t>
            </a:r>
            <a:r>
              <a:rPr lang="en-GB" sz="1400" dirty="0"/>
              <a:t> to </a:t>
            </a:r>
            <a:br>
              <a:rPr lang="en-GB" sz="1400" dirty="0"/>
            </a:br>
            <a:r>
              <a:rPr lang="en-GB" sz="1400" dirty="0"/>
              <a:t>enrol them </a:t>
            </a:r>
          </a:p>
          <a:p>
            <a:pPr marL="0" indent="0">
              <a:lnSpc>
                <a:spcPct val="100000"/>
              </a:lnSpc>
              <a:spcBef>
                <a:spcPts val="0"/>
              </a:spcBef>
              <a:spcAft>
                <a:spcPts val="0"/>
              </a:spcAft>
              <a:buNone/>
              <a:defRPr/>
            </a:pPr>
            <a:endParaRPr lang="en-GB" sz="800" dirty="0"/>
          </a:p>
          <a:p>
            <a:pPr marL="0" indent="0">
              <a:lnSpc>
                <a:spcPct val="100000"/>
              </a:lnSpc>
              <a:spcBef>
                <a:spcPts val="0"/>
              </a:spcBef>
              <a:spcAft>
                <a:spcPts val="0"/>
              </a:spcAft>
              <a:buNone/>
              <a:defRPr/>
            </a:pPr>
            <a:r>
              <a:rPr lang="en-GB" sz="1400" dirty="0"/>
              <a:t>It’s important to understand that the employer’s choice regarding directors applies only to the duty to enrol and re-enrol. </a:t>
            </a:r>
            <a:r>
              <a:rPr lang="en-GB" sz="1400" b="1" dirty="0"/>
              <a:t>All</a:t>
            </a:r>
            <a:r>
              <a:rPr lang="en-GB" sz="1400" dirty="0"/>
              <a:t> other duties </a:t>
            </a:r>
            <a:r>
              <a:rPr lang="en-GB" sz="1400" b="1" i="1" dirty="0"/>
              <a:t>remain unchanged</a:t>
            </a:r>
            <a:r>
              <a:rPr lang="en-GB" sz="1400" dirty="0"/>
              <a:t>. For instance, they need to be informed that they have the right to join the pension scheme. </a:t>
            </a:r>
            <a:endParaRPr lang="en-GB" sz="1400" dirty="0">
              <a:cs typeface="Arial"/>
            </a:endParaRPr>
          </a:p>
        </p:txBody>
      </p:sp>
      <p:sp>
        <p:nvSpPr>
          <p:cNvPr id="8" name="TextBox 7">
            <a:extLst>
              <a:ext uri="{FF2B5EF4-FFF2-40B4-BE49-F238E27FC236}">
                <a16:creationId xmlns:a16="http://schemas.microsoft.com/office/drawing/2014/main" id="{A9F76552-B012-27C4-E20E-B350FC3E61AE}"/>
              </a:ext>
            </a:extLst>
          </p:cNvPr>
          <p:cNvSpPr txBox="1"/>
          <p:nvPr/>
        </p:nvSpPr>
        <p:spPr>
          <a:xfrm>
            <a:off x="435589" y="4433895"/>
            <a:ext cx="2000250" cy="369332"/>
          </a:xfrm>
          <a:prstGeom prst="rect">
            <a:avLst/>
          </a:prstGeom>
          <a:noFill/>
        </p:spPr>
        <p:txBody>
          <a:bodyPr wrap="square">
            <a:spAutoFit/>
          </a:bodyPr>
          <a:lstStyle/>
          <a:p>
            <a:pPr marL="26670" lvl="1" indent="-268605">
              <a:lnSpc>
                <a:spcPct val="100000"/>
              </a:lnSpc>
              <a:spcBef>
                <a:spcPts val="0"/>
              </a:spcBef>
              <a:buNone/>
              <a:defRPr/>
            </a:pPr>
            <a:r>
              <a:rPr lang="en-GB" sz="900"/>
              <a:t>*The Channel Isles and the Isle of Man are outside the UK</a:t>
            </a:r>
            <a:endParaRPr lang="en-GB" sz="900">
              <a:cs typeface="Arial"/>
            </a:endParaRPr>
          </a:p>
        </p:txBody>
      </p:sp>
      <p:sp>
        <p:nvSpPr>
          <p:cNvPr id="13" name="TextBox 12">
            <a:extLst>
              <a:ext uri="{FF2B5EF4-FFF2-40B4-BE49-F238E27FC236}">
                <a16:creationId xmlns:a16="http://schemas.microsoft.com/office/drawing/2014/main" id="{829D8346-AAB5-300B-D833-AFAA97F8AA52}"/>
              </a:ext>
            </a:extLst>
          </p:cNvPr>
          <p:cNvSpPr txBox="1"/>
          <p:nvPr/>
        </p:nvSpPr>
        <p:spPr>
          <a:xfrm>
            <a:off x="3600738" y="4226146"/>
            <a:ext cx="4836644" cy="415498"/>
          </a:xfrm>
          <a:prstGeom prst="rect">
            <a:avLst/>
          </a:prstGeom>
          <a:noFill/>
        </p:spPr>
        <p:txBody>
          <a:bodyPr wrap="square" lIns="91440" tIns="45720" rIns="91440" bIns="45720" rtlCol="0" anchor="t">
            <a:spAutoFit/>
          </a:bodyPr>
          <a:lstStyle/>
          <a:p>
            <a:pPr defTabSz="489347">
              <a:lnSpc>
                <a:spcPct val="110000"/>
              </a:lnSpc>
              <a:spcBef>
                <a:spcPts val="225"/>
              </a:spcBef>
              <a:buClr>
                <a:srgbClr val="A287D5"/>
              </a:buClr>
              <a:defRPr/>
            </a:pPr>
            <a:r>
              <a:rPr lang="en-GB" sz="1000" b="1" dirty="0">
                <a:solidFill>
                  <a:schemeClr val="accent1"/>
                </a:solidFill>
                <a:latin typeface="Arial"/>
                <a:ea typeface="ヒラギノ角ゴ Pro W3"/>
                <a:cs typeface="Arial"/>
              </a:rPr>
              <a:t>View the guidance for business advisers about directors on our website:</a:t>
            </a:r>
          </a:p>
          <a:p>
            <a:r>
              <a:rPr lang="en-GB" sz="1000" b="1" dirty="0">
                <a:solidFill>
                  <a:schemeClr val="accent6"/>
                </a:solidFill>
                <a:latin typeface="Arial"/>
                <a:ea typeface="ヒラギノ角ゴ Pro W3"/>
                <a:cs typeface="Arial"/>
                <a:hlinkClick r:id="rId3">
                  <a:extLst>
                    <a:ext uri="{A12FA001-AC4F-418D-AE19-62706E023703}">
                      <ahyp:hlinkClr xmlns:ahyp="http://schemas.microsoft.com/office/drawing/2018/hyperlinkcolor" val="tx"/>
                    </a:ext>
                  </a:extLst>
                </a:hlinkClick>
              </a:rPr>
              <a:t>Director exemptions from automatic enrolment</a:t>
            </a:r>
            <a:endParaRPr lang="en-GB" sz="1000" b="1" dirty="0">
              <a:solidFill>
                <a:schemeClr val="accent6"/>
              </a:solidFill>
              <a:latin typeface="Arial"/>
              <a:ea typeface="ヒラギノ角ゴ Pro W3"/>
              <a:cs typeface="Arial"/>
            </a:endParaRPr>
          </a:p>
        </p:txBody>
      </p:sp>
      <p:sp>
        <p:nvSpPr>
          <p:cNvPr id="4" name="Rectangle 3">
            <a:extLst>
              <a:ext uri="{FF2B5EF4-FFF2-40B4-BE49-F238E27FC236}">
                <a16:creationId xmlns:a16="http://schemas.microsoft.com/office/drawing/2014/main" id="{56291BCA-A14B-5423-C827-055A2463DB0A}"/>
              </a:ext>
            </a:extLst>
          </p:cNvPr>
          <p:cNvSpPr/>
          <p:nvPr/>
        </p:nvSpPr>
        <p:spPr bwMode="auto">
          <a:xfrm>
            <a:off x="6019060" y="1397951"/>
            <a:ext cx="3124940" cy="2157707"/>
          </a:xfrm>
          <a:prstGeom prst="rect">
            <a:avLst/>
          </a:prstGeom>
          <a:solidFill>
            <a:srgbClr val="E9E7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6" name="TextBox 5">
            <a:extLst>
              <a:ext uri="{FF2B5EF4-FFF2-40B4-BE49-F238E27FC236}">
                <a16:creationId xmlns:a16="http://schemas.microsoft.com/office/drawing/2014/main" id="{5C209EBF-9D8E-695C-93F2-EA7158924ABB}"/>
              </a:ext>
            </a:extLst>
          </p:cNvPr>
          <p:cNvSpPr txBox="1"/>
          <p:nvPr/>
        </p:nvSpPr>
        <p:spPr>
          <a:xfrm>
            <a:off x="6119125" y="1638943"/>
            <a:ext cx="2694923" cy="1819152"/>
          </a:xfrm>
          <a:prstGeom prst="rect">
            <a:avLst/>
          </a:prstGeom>
          <a:noFill/>
        </p:spPr>
        <p:txBody>
          <a:bodyPr wrap="square" lIns="91440" tIns="45720" rIns="91440" bIns="45720" rtlCol="0" anchor="t">
            <a:spAutoFit/>
          </a:bodyPr>
          <a:lstStyle/>
          <a:p>
            <a:pPr defTabSz="489347">
              <a:lnSpc>
                <a:spcPct val="110000"/>
              </a:lnSpc>
              <a:spcBef>
                <a:spcPts val="0"/>
              </a:spcBef>
              <a:buClr>
                <a:srgbClr val="A287D5"/>
              </a:buClr>
              <a:defRPr/>
            </a:pPr>
            <a:r>
              <a:rPr lang="en-GB" sz="1000" b="1" dirty="0">
                <a:solidFill>
                  <a:schemeClr val="accent1"/>
                </a:solidFill>
                <a:latin typeface="Arial"/>
                <a:ea typeface="ヒラギノ角ゴ Pro W3"/>
                <a:cs typeface="Arial"/>
              </a:rPr>
              <a:t>View the guidance for </a:t>
            </a:r>
            <a:br>
              <a:rPr lang="en-GB" sz="1000" b="1" dirty="0">
                <a:solidFill>
                  <a:schemeClr val="accent1"/>
                </a:solidFill>
                <a:latin typeface="Arial"/>
                <a:ea typeface="ヒラギノ角ゴ Pro W3"/>
                <a:cs typeface="Arial"/>
              </a:rPr>
            </a:br>
            <a:r>
              <a:rPr lang="en-GB" sz="1000" b="1" dirty="0">
                <a:solidFill>
                  <a:schemeClr val="accent1"/>
                </a:solidFill>
                <a:latin typeface="Arial"/>
                <a:ea typeface="ヒラギノ角ゴ Pro W3"/>
                <a:cs typeface="Arial"/>
              </a:rPr>
              <a:t>advisers on who is and isn't included: </a:t>
            </a:r>
            <a:br>
              <a:rPr lang="en-GB" sz="1000" b="1" dirty="0">
                <a:latin typeface="Arial"/>
                <a:ea typeface="ヒラギノ角ゴ Pro W3"/>
                <a:cs typeface="Arial"/>
              </a:rPr>
            </a:br>
            <a:r>
              <a:rPr lang="en-GB" sz="1000" b="1" dirty="0">
                <a:solidFill>
                  <a:srgbClr val="0099B3"/>
                </a:solidFill>
                <a:latin typeface="Arial"/>
                <a:ea typeface="ヒラギノ角ゴ Pro W3"/>
                <a:cs typeface="Arial"/>
                <a:hlinkClick r:id="rId4">
                  <a:extLst>
                    <a:ext uri="{A12FA001-AC4F-418D-AE19-62706E023703}">
                      <ahyp:hlinkClr xmlns:ahyp="http://schemas.microsoft.com/office/drawing/2018/hyperlinkcolor" val="tx"/>
                    </a:ext>
                  </a:extLst>
                </a:hlinkClick>
              </a:rPr>
              <a:t>Check who to automatically enrol in a workplace pension</a:t>
            </a:r>
            <a:endParaRPr lang="en-GB" sz="1000" b="1" dirty="0">
              <a:solidFill>
                <a:srgbClr val="0099B3"/>
              </a:solidFill>
              <a:latin typeface="Arial"/>
              <a:ea typeface="ヒラギノ角ゴ Pro W3"/>
              <a:cs typeface="Arial"/>
            </a:endParaRPr>
          </a:p>
          <a:p>
            <a:pPr defTabSz="489347">
              <a:lnSpc>
                <a:spcPct val="110000"/>
              </a:lnSpc>
              <a:spcBef>
                <a:spcPts val="225"/>
              </a:spcBef>
              <a:buClr>
                <a:srgbClr val="A287D5"/>
              </a:buClr>
              <a:defRPr/>
            </a:pPr>
            <a:br>
              <a:rPr lang="en-GB" sz="400" b="1" dirty="0">
                <a:latin typeface="Arial"/>
                <a:ea typeface="ヒラギノ角ゴ Pro W3"/>
                <a:cs typeface="Arial"/>
              </a:rPr>
            </a:br>
            <a:r>
              <a:rPr lang="en-GB" sz="1000" b="1" dirty="0">
                <a:solidFill>
                  <a:schemeClr val="accent1"/>
                </a:solidFill>
                <a:latin typeface="Arial"/>
                <a:ea typeface="ヒラギノ角ゴ Pro W3"/>
                <a:cs typeface="Arial"/>
              </a:rPr>
              <a:t>View the detailed guidance about assessing staff eligibility on our website:</a:t>
            </a:r>
          </a:p>
          <a:p>
            <a:r>
              <a:rPr lang="en-GB" sz="1000" b="1" dirty="0">
                <a:solidFill>
                  <a:schemeClr val="accent6"/>
                </a:solidFill>
                <a:latin typeface="Arial"/>
                <a:ea typeface="ヒラギノ角ゴ Pro W3"/>
                <a:cs typeface="Arial"/>
                <a:hlinkClick r:id="rId5">
                  <a:extLst>
                    <a:ext uri="{A12FA001-AC4F-418D-AE19-62706E023703}">
                      <ahyp:hlinkClr xmlns:ahyp="http://schemas.microsoft.com/office/drawing/2018/hyperlinkcolor" val="tx"/>
                    </a:ext>
                  </a:extLst>
                </a:hlinkClick>
              </a:rPr>
              <a:t>Employer duties and defining the workforce - automatic enrolment </a:t>
            </a:r>
            <a:br>
              <a:rPr lang="en-GB" sz="1000" b="1" dirty="0">
                <a:hlinkClick r:id="rId5">
                  <a:extLst>
                    <a:ext uri="{A12FA001-AC4F-418D-AE19-62706E023703}">
                      <ahyp:hlinkClr xmlns:ahyp="http://schemas.microsoft.com/office/drawing/2018/hyperlinkcolor" val="tx"/>
                    </a:ext>
                  </a:extLst>
                </a:hlinkClick>
              </a:rPr>
            </a:br>
            <a:r>
              <a:rPr lang="en-GB" sz="1000" b="1" dirty="0">
                <a:solidFill>
                  <a:schemeClr val="accent6"/>
                </a:solidFill>
                <a:latin typeface="Arial"/>
                <a:ea typeface="ヒラギノ角ゴ Pro W3"/>
                <a:cs typeface="Arial"/>
                <a:hlinkClick r:id="rId5">
                  <a:extLst>
                    <a:ext uri="{A12FA001-AC4F-418D-AE19-62706E023703}">
                      <ahyp:hlinkClr xmlns:ahyp="http://schemas.microsoft.com/office/drawing/2018/hyperlinkcolor" val="tx"/>
                    </a:ext>
                  </a:extLst>
                </a:hlinkClick>
              </a:rPr>
              <a:t>detailed guidance for employers</a:t>
            </a:r>
            <a:endParaRPr lang="en-GB" sz="1000" b="1" dirty="0">
              <a:solidFill>
                <a:schemeClr val="accent6"/>
              </a:solidFill>
              <a:latin typeface="Arial"/>
              <a:ea typeface="ヒラギノ角ゴ Pro W3"/>
              <a:cs typeface="Arial"/>
            </a:endParaRPr>
          </a:p>
          <a:p>
            <a:pPr defTabSz="489347">
              <a:lnSpc>
                <a:spcPct val="110000"/>
              </a:lnSpc>
              <a:spcBef>
                <a:spcPts val="0"/>
              </a:spcBef>
              <a:buClr>
                <a:srgbClr val="A287D5"/>
              </a:buClr>
              <a:defRPr/>
            </a:pPr>
            <a:endParaRPr lang="en-GB" sz="1000" b="1" dirty="0">
              <a:solidFill>
                <a:schemeClr val="accent6"/>
              </a:solidFill>
              <a:latin typeface="Arial"/>
              <a:ea typeface="ヒラギノ角ゴ Pro W3"/>
              <a:cs typeface="Arial"/>
            </a:endParaRPr>
          </a:p>
        </p:txBody>
      </p:sp>
      <p:pic>
        <p:nvPicPr>
          <p:cNvPr id="9" name="Picture 8" descr="Icon&#10;&#10;Description automatically generated">
            <a:extLst>
              <a:ext uri="{FF2B5EF4-FFF2-40B4-BE49-F238E27FC236}">
                <a16:creationId xmlns:a16="http://schemas.microsoft.com/office/drawing/2014/main" id="{12C28EA0-7668-2557-AA0D-BBFCE454E4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4173" y="1095375"/>
            <a:ext cx="708390" cy="684213"/>
          </a:xfrm>
          <a:prstGeom prst="rect">
            <a:avLst/>
          </a:prstGeom>
        </p:spPr>
      </p:pic>
    </p:spTree>
    <p:extLst>
      <p:ext uri="{BB962C8B-B14F-4D97-AF65-F5344CB8AC3E}">
        <p14:creationId xmlns:p14="http://schemas.microsoft.com/office/powerpoint/2010/main" val="102628120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64DA46B9-2A56-4228-9288-C7D134375142}"/>
              </a:ext>
            </a:extLst>
          </p:cNvPr>
          <p:cNvSpPr>
            <a:spLocks noGrp="1" noChangeArrowheads="1"/>
          </p:cNvSpPr>
          <p:nvPr>
            <p:ph type="title" idx="4294967295"/>
          </p:nvPr>
        </p:nvSpPr>
        <p:spPr>
          <a:xfrm>
            <a:off x="434593" y="416744"/>
            <a:ext cx="7736221" cy="423863"/>
          </a:xfrm>
        </p:spPr>
        <p:txBody>
          <a:bodyPr/>
          <a:lstStyle/>
          <a:p>
            <a:r>
              <a:rPr lang="en-GB" altLang="en-US"/>
              <a:t>Directors </a:t>
            </a:r>
            <a:r>
              <a:rPr lang="en-GB" altLang="en-US" sz="1400" b="0"/>
              <a:t>continued…</a:t>
            </a:r>
            <a:endParaRPr lang="en-GB" altLang="en-US" sz="1400" b="0">
              <a:cs typeface="Arial"/>
            </a:endParaRPr>
          </a:p>
        </p:txBody>
      </p:sp>
      <p:sp>
        <p:nvSpPr>
          <p:cNvPr id="33795" name="Rectangle 3">
            <a:extLst>
              <a:ext uri="{FF2B5EF4-FFF2-40B4-BE49-F238E27FC236}">
                <a16:creationId xmlns:a16="http://schemas.microsoft.com/office/drawing/2014/main" id="{1B279116-8B66-4011-BF7A-F96BA4021333}"/>
              </a:ext>
            </a:extLst>
          </p:cNvPr>
          <p:cNvSpPr>
            <a:spLocks noGrp="1" noChangeArrowheads="1"/>
          </p:cNvSpPr>
          <p:nvPr>
            <p:ph type="body" idx="4294967295"/>
          </p:nvPr>
        </p:nvSpPr>
        <p:spPr>
          <a:xfrm>
            <a:off x="451891" y="1002034"/>
            <a:ext cx="4656822" cy="3959941"/>
          </a:xfrm>
          <a:ln>
            <a:miter lim="800000"/>
            <a:headEnd/>
            <a:tailEnd/>
          </a:ln>
        </p:spPr>
        <p:txBody>
          <a:bodyPr/>
          <a:lstStyle/>
          <a:p>
            <a:pPr marL="0" indent="0">
              <a:lnSpc>
                <a:spcPct val="100000"/>
              </a:lnSpc>
              <a:spcBef>
                <a:spcPts val="0"/>
              </a:spcBef>
              <a:spcAft>
                <a:spcPts val="0"/>
              </a:spcAft>
              <a:buNone/>
              <a:defRPr/>
            </a:pPr>
            <a:r>
              <a:rPr lang="en-GB" sz="1400"/>
              <a:t>Let’s look at an example of a director only company</a:t>
            </a:r>
          </a:p>
          <a:p>
            <a:pPr marL="0" indent="0">
              <a:lnSpc>
                <a:spcPct val="100000"/>
              </a:lnSpc>
              <a:spcBef>
                <a:spcPts val="0"/>
              </a:spcBef>
              <a:spcAft>
                <a:spcPts val="0"/>
              </a:spcAft>
              <a:buNone/>
              <a:defRPr/>
            </a:pPr>
            <a:endParaRPr lang="en-GB" sz="800"/>
          </a:p>
          <a:p>
            <a:pPr marL="0" indent="0">
              <a:lnSpc>
                <a:spcPct val="100000"/>
              </a:lnSpc>
              <a:spcBef>
                <a:spcPts val="0"/>
              </a:spcBef>
              <a:spcAft>
                <a:spcPts val="0"/>
              </a:spcAft>
              <a:buNone/>
              <a:defRPr/>
            </a:pPr>
            <a:r>
              <a:rPr lang="en-GB" sz="1400" b="1"/>
              <a:t>PETER</a:t>
            </a:r>
          </a:p>
          <a:p>
            <a:pPr>
              <a:lnSpc>
                <a:spcPct val="100000"/>
              </a:lnSpc>
              <a:spcBef>
                <a:spcPts val="0"/>
              </a:spcBef>
              <a:spcAft>
                <a:spcPts val="0"/>
              </a:spcAft>
              <a:buFont typeface="Wingdings" panose="05000000000000000000" pitchFamily="2" charset="2"/>
              <a:buChar char="ü"/>
              <a:defRPr/>
            </a:pPr>
            <a:r>
              <a:rPr lang="en-GB" sz="1400"/>
              <a:t>Peter sets up a company as the sole director and he is employed by his company  </a:t>
            </a:r>
          </a:p>
          <a:p>
            <a:pPr>
              <a:lnSpc>
                <a:spcPct val="100000"/>
              </a:lnSpc>
              <a:spcBef>
                <a:spcPts val="0"/>
              </a:spcBef>
              <a:spcAft>
                <a:spcPts val="0"/>
              </a:spcAft>
              <a:buFont typeface="Wingdings" panose="05000000000000000000" pitchFamily="2" charset="2"/>
              <a:buChar char="ü"/>
              <a:defRPr/>
            </a:pPr>
            <a:r>
              <a:rPr lang="en-GB" sz="1400"/>
              <a:t>No AE duties apply to single director only companies</a:t>
            </a:r>
          </a:p>
          <a:p>
            <a:pPr>
              <a:lnSpc>
                <a:spcPct val="100000"/>
              </a:lnSpc>
              <a:spcBef>
                <a:spcPts val="0"/>
              </a:spcBef>
              <a:spcAft>
                <a:spcPts val="0"/>
              </a:spcAft>
              <a:buFont typeface="Wingdings" panose="05000000000000000000" pitchFamily="2" charset="2"/>
              <a:buChar char="ü"/>
              <a:defRPr/>
            </a:pPr>
            <a:r>
              <a:rPr lang="en-GB" sz="1400"/>
              <a:t>Business is doing well so he appoints another director, Sarah  </a:t>
            </a:r>
          </a:p>
          <a:p>
            <a:pPr>
              <a:lnSpc>
                <a:spcPct val="100000"/>
              </a:lnSpc>
              <a:spcBef>
                <a:spcPts val="0"/>
              </a:spcBef>
              <a:spcAft>
                <a:spcPts val="0"/>
              </a:spcAft>
              <a:buFont typeface="Wingdings" panose="05000000000000000000" pitchFamily="2" charset="2"/>
              <a:buChar char="ü"/>
              <a:defRPr/>
            </a:pPr>
            <a:endParaRPr lang="en-GB" sz="800"/>
          </a:p>
          <a:p>
            <a:pPr marL="0" indent="0">
              <a:lnSpc>
                <a:spcPct val="100000"/>
              </a:lnSpc>
              <a:spcBef>
                <a:spcPts val="0"/>
              </a:spcBef>
              <a:spcAft>
                <a:spcPts val="0"/>
              </a:spcAft>
              <a:buNone/>
              <a:defRPr/>
            </a:pPr>
            <a:r>
              <a:rPr lang="en-GB" sz="1400" b="1"/>
              <a:t>SARAH</a:t>
            </a:r>
          </a:p>
          <a:p>
            <a:pPr>
              <a:lnSpc>
                <a:spcPct val="100000"/>
              </a:lnSpc>
              <a:spcBef>
                <a:spcPts val="0"/>
              </a:spcBef>
              <a:spcAft>
                <a:spcPts val="0"/>
              </a:spcAft>
              <a:buFont typeface="Wingdings" panose="05000000000000000000" pitchFamily="2" charset="2"/>
              <a:buChar char="ü"/>
              <a:defRPr/>
            </a:pPr>
            <a:r>
              <a:rPr lang="en-GB" sz="1400"/>
              <a:t>Sarah is not employed by the company  </a:t>
            </a:r>
          </a:p>
          <a:p>
            <a:pPr>
              <a:lnSpc>
                <a:spcPct val="100000"/>
              </a:lnSpc>
              <a:spcBef>
                <a:spcPts val="0"/>
              </a:spcBef>
              <a:spcAft>
                <a:spcPts val="0"/>
              </a:spcAft>
              <a:buFont typeface="Wingdings" panose="05000000000000000000" pitchFamily="2" charset="2"/>
              <a:buChar char="ü"/>
              <a:defRPr/>
            </a:pPr>
            <a:r>
              <a:rPr lang="en-GB" sz="1400"/>
              <a:t>Although the company is no longer a sole director company, only one of the directors is employed </a:t>
            </a:r>
          </a:p>
          <a:p>
            <a:pPr>
              <a:lnSpc>
                <a:spcPct val="100000"/>
              </a:lnSpc>
              <a:spcBef>
                <a:spcPts val="0"/>
              </a:spcBef>
              <a:spcAft>
                <a:spcPts val="0"/>
              </a:spcAft>
              <a:buFont typeface="Wingdings" panose="05000000000000000000" pitchFamily="2" charset="2"/>
              <a:buChar char="ü"/>
              <a:defRPr/>
            </a:pPr>
            <a:r>
              <a:rPr lang="en-GB" sz="1400"/>
              <a:t>There are no other employees, so the company is still excluded from AE </a:t>
            </a:r>
          </a:p>
          <a:p>
            <a:pPr>
              <a:lnSpc>
                <a:spcPct val="100000"/>
              </a:lnSpc>
              <a:spcBef>
                <a:spcPts val="0"/>
              </a:spcBef>
              <a:spcAft>
                <a:spcPts val="0"/>
              </a:spcAft>
              <a:buFont typeface="Wingdings" panose="05000000000000000000" pitchFamily="2" charset="2"/>
              <a:buChar char="ü"/>
              <a:defRPr/>
            </a:pPr>
            <a:r>
              <a:rPr lang="en-GB" sz="1400"/>
              <a:t>Business continues to do well and another director, Vimal is appointed  </a:t>
            </a:r>
            <a:endParaRPr lang="en-GB" sz="1400">
              <a:cs typeface="Arial"/>
            </a:endParaRPr>
          </a:p>
        </p:txBody>
      </p:sp>
      <p:pic>
        <p:nvPicPr>
          <p:cNvPr id="5" name="Picture 4">
            <a:extLst>
              <a:ext uri="{FF2B5EF4-FFF2-40B4-BE49-F238E27FC236}">
                <a16:creationId xmlns:a16="http://schemas.microsoft.com/office/drawing/2014/main" id="{74732431-D4C2-D774-DFF3-ED816BC3A275}"/>
              </a:ext>
            </a:extLst>
          </p:cNvPr>
          <p:cNvPicPr>
            <a:picLocks noChangeAspect="1"/>
          </p:cNvPicPr>
          <p:nvPr/>
        </p:nvPicPr>
        <p:blipFill>
          <a:blip r:embed="rId2"/>
          <a:stretch>
            <a:fillRect/>
          </a:stretch>
        </p:blipFill>
        <p:spPr>
          <a:xfrm>
            <a:off x="5212369" y="980768"/>
            <a:ext cx="3135219" cy="1779113"/>
          </a:xfrm>
          <a:prstGeom prst="rect">
            <a:avLst/>
          </a:prstGeom>
        </p:spPr>
      </p:pic>
      <p:pic>
        <p:nvPicPr>
          <p:cNvPr id="7" name="Picture 6">
            <a:extLst>
              <a:ext uri="{FF2B5EF4-FFF2-40B4-BE49-F238E27FC236}">
                <a16:creationId xmlns:a16="http://schemas.microsoft.com/office/drawing/2014/main" id="{D85BB097-F5E2-D701-99CC-B4DB7187C409}"/>
              </a:ext>
            </a:extLst>
          </p:cNvPr>
          <p:cNvPicPr>
            <a:picLocks noChangeAspect="1"/>
          </p:cNvPicPr>
          <p:nvPr/>
        </p:nvPicPr>
        <p:blipFill>
          <a:blip r:embed="rId3"/>
          <a:stretch>
            <a:fillRect/>
          </a:stretch>
        </p:blipFill>
        <p:spPr>
          <a:xfrm>
            <a:off x="5218436" y="3038166"/>
            <a:ext cx="3129152" cy="1775670"/>
          </a:xfrm>
          <a:prstGeom prst="rect">
            <a:avLst/>
          </a:prstGeom>
        </p:spPr>
      </p:pic>
    </p:spTree>
    <p:extLst>
      <p:ext uri="{BB962C8B-B14F-4D97-AF65-F5344CB8AC3E}">
        <p14:creationId xmlns:p14="http://schemas.microsoft.com/office/powerpoint/2010/main" val="54362306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64DA46B9-2A56-4228-9288-C7D134375142}"/>
              </a:ext>
            </a:extLst>
          </p:cNvPr>
          <p:cNvSpPr>
            <a:spLocks noGrp="1" noChangeArrowheads="1"/>
          </p:cNvSpPr>
          <p:nvPr>
            <p:ph type="title" idx="4294967295"/>
          </p:nvPr>
        </p:nvSpPr>
        <p:spPr>
          <a:xfrm>
            <a:off x="434593" y="416744"/>
            <a:ext cx="7736221" cy="423863"/>
          </a:xfrm>
        </p:spPr>
        <p:txBody>
          <a:bodyPr/>
          <a:lstStyle/>
          <a:p>
            <a:r>
              <a:rPr lang="en-GB" altLang="en-US"/>
              <a:t>Directors </a:t>
            </a:r>
            <a:r>
              <a:rPr lang="en-GB" altLang="en-US" sz="1400" b="0"/>
              <a:t>continued…</a:t>
            </a:r>
            <a:endParaRPr lang="en-GB" altLang="en-US" sz="1400" b="0">
              <a:cs typeface="Arial"/>
            </a:endParaRPr>
          </a:p>
        </p:txBody>
      </p:sp>
      <p:sp>
        <p:nvSpPr>
          <p:cNvPr id="33795" name="Rectangle 3">
            <a:extLst>
              <a:ext uri="{FF2B5EF4-FFF2-40B4-BE49-F238E27FC236}">
                <a16:creationId xmlns:a16="http://schemas.microsoft.com/office/drawing/2014/main" id="{1B279116-8B66-4011-BF7A-F96BA4021333}"/>
              </a:ext>
            </a:extLst>
          </p:cNvPr>
          <p:cNvSpPr>
            <a:spLocks noGrp="1" noChangeArrowheads="1"/>
          </p:cNvSpPr>
          <p:nvPr>
            <p:ph type="body" idx="4294967295"/>
          </p:nvPr>
        </p:nvSpPr>
        <p:spPr>
          <a:xfrm>
            <a:off x="468183" y="1021289"/>
            <a:ext cx="4640529" cy="4073421"/>
          </a:xfrm>
          <a:ln>
            <a:miter lim="800000"/>
            <a:headEnd/>
            <a:tailEnd/>
          </a:ln>
        </p:spPr>
        <p:txBody>
          <a:bodyPr/>
          <a:lstStyle/>
          <a:p>
            <a:pPr marL="0" indent="0">
              <a:lnSpc>
                <a:spcPct val="100000"/>
              </a:lnSpc>
              <a:spcBef>
                <a:spcPts val="0"/>
              </a:spcBef>
              <a:spcAft>
                <a:spcPts val="0"/>
              </a:spcAft>
              <a:buNone/>
              <a:defRPr/>
            </a:pPr>
            <a:r>
              <a:rPr lang="en-GB" sz="1400" b="1" dirty="0"/>
              <a:t>VIMAL</a:t>
            </a:r>
          </a:p>
          <a:p>
            <a:pPr>
              <a:lnSpc>
                <a:spcPct val="100000"/>
              </a:lnSpc>
              <a:spcBef>
                <a:spcPts val="0"/>
              </a:spcBef>
              <a:spcAft>
                <a:spcPts val="0"/>
              </a:spcAft>
              <a:buFont typeface="Wingdings" panose="05000000000000000000" pitchFamily="2" charset="2"/>
              <a:buChar char="ü"/>
              <a:defRPr/>
            </a:pPr>
            <a:r>
              <a:rPr lang="en-GB" sz="1400" dirty="0"/>
              <a:t>He too is not employed by the company, and so, the company is still excluded from AE</a:t>
            </a:r>
          </a:p>
          <a:p>
            <a:pPr>
              <a:lnSpc>
                <a:spcPct val="100000"/>
              </a:lnSpc>
              <a:spcBef>
                <a:spcPts val="0"/>
              </a:spcBef>
              <a:spcAft>
                <a:spcPts val="0"/>
              </a:spcAft>
              <a:buFont typeface="Wingdings" panose="05000000000000000000" pitchFamily="2" charset="2"/>
              <a:buChar char="ü"/>
              <a:defRPr/>
            </a:pPr>
            <a:r>
              <a:rPr lang="en-GB" sz="1400" dirty="0"/>
              <a:t>Business is booming so Peter appoints another director, Linda, who is employed by the company</a:t>
            </a:r>
          </a:p>
          <a:p>
            <a:pPr marL="0" indent="0">
              <a:lnSpc>
                <a:spcPct val="100000"/>
              </a:lnSpc>
              <a:spcBef>
                <a:spcPts val="0"/>
              </a:spcBef>
              <a:spcAft>
                <a:spcPts val="0"/>
              </a:spcAft>
              <a:buNone/>
              <a:defRPr/>
            </a:pPr>
            <a:br>
              <a:rPr lang="en-GB" sz="800" b="1" dirty="0"/>
            </a:br>
            <a:r>
              <a:rPr lang="en-GB" sz="1400" b="1" dirty="0"/>
              <a:t>LINDA</a:t>
            </a:r>
          </a:p>
          <a:p>
            <a:pPr>
              <a:lnSpc>
                <a:spcPct val="100000"/>
              </a:lnSpc>
              <a:spcBef>
                <a:spcPts val="0"/>
              </a:spcBef>
              <a:spcAft>
                <a:spcPts val="0"/>
              </a:spcAft>
              <a:buFont typeface="Wingdings" panose="05000000000000000000" pitchFamily="2" charset="2"/>
              <a:buChar char="ü"/>
              <a:defRPr/>
            </a:pPr>
            <a:r>
              <a:rPr lang="en-GB" sz="1400" dirty="0"/>
              <a:t>There are now two employed directors and therefore the company now has AE duties</a:t>
            </a:r>
          </a:p>
          <a:p>
            <a:pPr>
              <a:lnSpc>
                <a:spcPct val="100000"/>
              </a:lnSpc>
              <a:spcBef>
                <a:spcPts val="0"/>
              </a:spcBef>
              <a:spcAft>
                <a:spcPts val="0"/>
              </a:spcAft>
              <a:buFont typeface="Wingdings" panose="05000000000000000000" pitchFamily="2" charset="2"/>
              <a:buChar char="ü"/>
              <a:defRPr/>
            </a:pPr>
            <a:r>
              <a:rPr lang="en-GB" sz="1400" dirty="0"/>
              <a:t>The employed directors now come under AE and need to be informed that they have the right to join the pension scheme</a:t>
            </a:r>
          </a:p>
          <a:p>
            <a:pPr>
              <a:lnSpc>
                <a:spcPct val="100000"/>
              </a:lnSpc>
              <a:spcBef>
                <a:spcPts val="0"/>
              </a:spcBef>
              <a:spcAft>
                <a:spcPts val="0"/>
              </a:spcAft>
              <a:buFont typeface="Wingdings" panose="05000000000000000000" pitchFamily="2" charset="2"/>
              <a:buChar char="ü"/>
              <a:defRPr/>
            </a:pPr>
            <a:r>
              <a:rPr lang="en-GB" sz="1400" dirty="0"/>
              <a:t>However, the employer can choose whether or not to enrol or re-enrol employed directors </a:t>
            </a:r>
          </a:p>
          <a:p>
            <a:pPr>
              <a:lnSpc>
                <a:spcPct val="100000"/>
              </a:lnSpc>
              <a:spcBef>
                <a:spcPts val="0"/>
              </a:spcBef>
              <a:spcAft>
                <a:spcPts val="0"/>
              </a:spcAft>
              <a:buFont typeface="Wingdings" panose="05000000000000000000" pitchFamily="2" charset="2"/>
              <a:buChar char="ü"/>
              <a:defRPr/>
            </a:pPr>
            <a:r>
              <a:rPr lang="en-GB" sz="1400" dirty="0"/>
              <a:t>The employer will now have a duties start date </a:t>
            </a:r>
          </a:p>
          <a:p>
            <a:pPr>
              <a:lnSpc>
                <a:spcPct val="100000"/>
              </a:lnSpc>
              <a:spcBef>
                <a:spcPts val="0"/>
              </a:spcBef>
              <a:spcAft>
                <a:spcPts val="0"/>
              </a:spcAft>
              <a:buFont typeface="Wingdings" panose="05000000000000000000" pitchFamily="2" charset="2"/>
              <a:buChar char="ü"/>
              <a:defRPr/>
            </a:pPr>
            <a:r>
              <a:rPr lang="en-GB" sz="1400" dirty="0"/>
              <a:t>This will be the employment start date of Linda, and the employer will now need to complete a declaration of compliance within five months of this date</a:t>
            </a:r>
          </a:p>
        </p:txBody>
      </p:sp>
      <p:pic>
        <p:nvPicPr>
          <p:cNvPr id="3" name="Picture 2">
            <a:extLst>
              <a:ext uri="{FF2B5EF4-FFF2-40B4-BE49-F238E27FC236}">
                <a16:creationId xmlns:a16="http://schemas.microsoft.com/office/drawing/2014/main" id="{ED103968-6878-98BE-7F47-DBD90A7A3288}"/>
              </a:ext>
            </a:extLst>
          </p:cNvPr>
          <p:cNvPicPr>
            <a:picLocks noChangeAspect="1"/>
          </p:cNvPicPr>
          <p:nvPr/>
        </p:nvPicPr>
        <p:blipFill>
          <a:blip r:embed="rId2"/>
          <a:stretch>
            <a:fillRect/>
          </a:stretch>
        </p:blipFill>
        <p:spPr>
          <a:xfrm>
            <a:off x="5196313" y="1000023"/>
            <a:ext cx="3136526" cy="1779854"/>
          </a:xfrm>
          <a:prstGeom prst="rect">
            <a:avLst/>
          </a:prstGeom>
        </p:spPr>
      </p:pic>
      <p:pic>
        <p:nvPicPr>
          <p:cNvPr id="4" name="Picture 3">
            <a:extLst>
              <a:ext uri="{FF2B5EF4-FFF2-40B4-BE49-F238E27FC236}">
                <a16:creationId xmlns:a16="http://schemas.microsoft.com/office/drawing/2014/main" id="{ECFC6155-5873-80DB-26DE-0861E48B4AE6}"/>
              </a:ext>
            </a:extLst>
          </p:cNvPr>
          <p:cNvPicPr>
            <a:picLocks noChangeAspect="1"/>
          </p:cNvPicPr>
          <p:nvPr/>
        </p:nvPicPr>
        <p:blipFill>
          <a:blip r:embed="rId3"/>
          <a:stretch>
            <a:fillRect/>
          </a:stretch>
        </p:blipFill>
        <p:spPr>
          <a:xfrm>
            <a:off x="5196313" y="2986550"/>
            <a:ext cx="3118477" cy="1769612"/>
          </a:xfrm>
          <a:prstGeom prst="rect">
            <a:avLst/>
          </a:prstGeom>
        </p:spPr>
      </p:pic>
    </p:spTree>
    <p:extLst>
      <p:ext uri="{BB962C8B-B14F-4D97-AF65-F5344CB8AC3E}">
        <p14:creationId xmlns:p14="http://schemas.microsoft.com/office/powerpoint/2010/main" val="410022128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2" name="Rectangle 2">
            <a:extLst>
              <a:ext uri="{FF2B5EF4-FFF2-40B4-BE49-F238E27FC236}">
                <a16:creationId xmlns:a16="http://schemas.microsoft.com/office/drawing/2014/main" id="{531CEA5D-0919-4DDE-B298-67EC67DD75D9}"/>
              </a:ext>
            </a:extLst>
          </p:cNvPr>
          <p:cNvSpPr>
            <a:spLocks noChangeArrowheads="1"/>
          </p:cNvSpPr>
          <p:nvPr/>
        </p:nvSpPr>
        <p:spPr bwMode="auto">
          <a:xfrm>
            <a:off x="114300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b="1">
                <a:solidFill>
                  <a:schemeClr val="tx1"/>
                </a:solidFill>
                <a:latin typeface="Arial" panose="020B0604020202020204" pitchFamily="34" charset="0"/>
                <a:ea typeface="ヒラギノ角ゴ Pro W3"/>
                <a:cs typeface="ヒラギノ角ゴ Pro W3"/>
              </a:defRPr>
            </a:lvl1pPr>
            <a:lvl2pPr marL="742950" indent="-285750">
              <a:defRPr b="1">
                <a:solidFill>
                  <a:schemeClr val="tx1"/>
                </a:solidFill>
                <a:latin typeface="Arial" panose="020B0604020202020204" pitchFamily="34" charset="0"/>
                <a:ea typeface="ヒラギノ角ゴ Pro W3"/>
                <a:cs typeface="ヒラギノ角ゴ Pro W3"/>
              </a:defRPr>
            </a:lvl2pPr>
            <a:lvl3pPr marL="1143000" indent="-228600">
              <a:defRPr b="1">
                <a:solidFill>
                  <a:schemeClr val="tx1"/>
                </a:solidFill>
                <a:latin typeface="Arial" panose="020B0604020202020204" pitchFamily="34" charset="0"/>
                <a:ea typeface="ヒラギノ角ゴ Pro W3"/>
                <a:cs typeface="ヒラギノ角ゴ Pro W3"/>
              </a:defRPr>
            </a:lvl3pPr>
            <a:lvl4pPr marL="1600200" indent="-228600">
              <a:defRPr b="1">
                <a:solidFill>
                  <a:schemeClr val="tx1"/>
                </a:solidFill>
                <a:latin typeface="Arial" panose="020B0604020202020204" pitchFamily="34" charset="0"/>
                <a:ea typeface="ヒラギノ角ゴ Pro W3"/>
                <a:cs typeface="ヒラギノ角ゴ Pro W3"/>
              </a:defRPr>
            </a:lvl4pPr>
            <a:lvl5pPr marL="2057400" indent="-228600">
              <a:defRPr b="1">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ヒラギノ角ゴ Pro W3"/>
                <a:cs typeface="ヒラギノ角ゴ Pro W3"/>
              </a:defRPr>
            </a:lvl9pPr>
          </a:lstStyle>
          <a:p>
            <a:pPr eaLnBrk="1" hangingPunct="1"/>
            <a:endParaRPr lang="en-GB" altLang="en-US" sz="1800">
              <a:solidFill>
                <a:srgbClr val="000000"/>
              </a:solidFill>
            </a:endParaRPr>
          </a:p>
        </p:txBody>
      </p:sp>
      <p:grpSp>
        <p:nvGrpSpPr>
          <p:cNvPr id="8" name="Group 7">
            <a:extLst>
              <a:ext uri="{FF2B5EF4-FFF2-40B4-BE49-F238E27FC236}">
                <a16:creationId xmlns:a16="http://schemas.microsoft.com/office/drawing/2014/main" id="{88AABE27-EBC7-7C52-5527-E133F53A6E8D}"/>
              </a:ext>
            </a:extLst>
          </p:cNvPr>
          <p:cNvGrpSpPr/>
          <p:nvPr/>
        </p:nvGrpSpPr>
        <p:grpSpPr>
          <a:xfrm>
            <a:off x="-430360" y="-632779"/>
            <a:ext cx="5910085" cy="7912053"/>
            <a:chOff x="430995" y="442854"/>
            <a:chExt cx="3403106" cy="4555866"/>
          </a:xfrm>
        </p:grpSpPr>
        <p:pic>
          <p:nvPicPr>
            <p:cNvPr id="2" name="Graphic 1">
              <a:extLst>
                <a:ext uri="{FF2B5EF4-FFF2-40B4-BE49-F238E27FC236}">
                  <a16:creationId xmlns:a16="http://schemas.microsoft.com/office/drawing/2014/main" id="{E46209E3-2AD0-906F-47E0-398A218FAB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8207" y="442854"/>
              <a:ext cx="2055894" cy="4555866"/>
            </a:xfrm>
            <a:prstGeom prst="rect">
              <a:avLst/>
            </a:prstGeom>
          </p:spPr>
        </p:pic>
        <p:pic>
          <p:nvPicPr>
            <p:cNvPr id="6" name="Graphic 5">
              <a:extLst>
                <a:ext uri="{FF2B5EF4-FFF2-40B4-BE49-F238E27FC236}">
                  <a16:creationId xmlns:a16="http://schemas.microsoft.com/office/drawing/2014/main" id="{4DDE7CFB-940E-EACA-CE3F-3AB1EF33D8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0995" y="442854"/>
              <a:ext cx="1965580" cy="4257791"/>
            </a:xfrm>
            <a:prstGeom prst="rect">
              <a:avLst/>
            </a:prstGeom>
          </p:spPr>
        </p:pic>
      </p:grpSp>
      <p:sp>
        <p:nvSpPr>
          <p:cNvPr id="13" name="TextBox 12">
            <a:extLst>
              <a:ext uri="{FF2B5EF4-FFF2-40B4-BE49-F238E27FC236}">
                <a16:creationId xmlns:a16="http://schemas.microsoft.com/office/drawing/2014/main" id="{E4C8A7C7-F164-45E3-C3C6-64B1292701B0}"/>
              </a:ext>
            </a:extLst>
          </p:cNvPr>
          <p:cNvSpPr txBox="1"/>
          <p:nvPr/>
        </p:nvSpPr>
        <p:spPr>
          <a:xfrm>
            <a:off x="5489900" y="1387267"/>
            <a:ext cx="8029302" cy="461665"/>
          </a:xfrm>
          <a:prstGeom prst="rect">
            <a:avLst/>
          </a:prstGeom>
          <a:noFill/>
        </p:spPr>
        <p:txBody>
          <a:bodyPr wrap="square">
            <a:spAutoFit/>
          </a:bodyPr>
          <a:lstStyle/>
          <a:p>
            <a:r>
              <a:rPr lang="en-GB" sz="2400" b="1">
                <a:solidFill>
                  <a:schemeClr val="tx1"/>
                </a:solidFill>
                <a:latin typeface="Arial"/>
                <a:ea typeface="Calibri"/>
                <a:cs typeface="Arial"/>
              </a:rPr>
              <a:t>(Peter* and Linda)</a:t>
            </a:r>
            <a:endParaRPr lang="en-GB" b="1"/>
          </a:p>
        </p:txBody>
      </p:sp>
      <p:sp>
        <p:nvSpPr>
          <p:cNvPr id="11" name="TextBox 10">
            <a:extLst>
              <a:ext uri="{FF2B5EF4-FFF2-40B4-BE49-F238E27FC236}">
                <a16:creationId xmlns:a16="http://schemas.microsoft.com/office/drawing/2014/main" id="{06AADD62-CD82-7798-1384-AC731FA5EFE6}"/>
              </a:ext>
            </a:extLst>
          </p:cNvPr>
          <p:cNvSpPr txBox="1"/>
          <p:nvPr/>
        </p:nvSpPr>
        <p:spPr>
          <a:xfrm>
            <a:off x="441015" y="2961151"/>
            <a:ext cx="8066087" cy="1323439"/>
          </a:xfrm>
          <a:prstGeom prst="rect">
            <a:avLst/>
          </a:prstGeom>
          <a:noFill/>
        </p:spPr>
        <p:txBody>
          <a:bodyPr wrap="square" rtlCol="0">
            <a:spAutoFit/>
          </a:bodyPr>
          <a:lstStyle/>
          <a:p>
            <a:pPr marL="0" marR="0" lvl="0" indent="0" rtl="0" eaLnBrk="1" fontAlgn="auto" latinLnBrk="0" hangingPunct="1">
              <a:spcBef>
                <a:spcPts val="0"/>
              </a:spcBef>
              <a:spcAft>
                <a:spcPts val="0"/>
              </a:spcAft>
              <a:buClrTx/>
              <a:buSzTx/>
              <a:buFontTx/>
              <a:buNone/>
            </a:pPr>
            <a:r>
              <a:rPr lang="en-GB" sz="1600" kern="0" dirty="0"/>
              <a:t>*As there are two directors with contracts of employment, duties apply to both Peter and Linda. This would be the same even if Linda was not a director and was just an employee - Peter’s exemption would stop when she joined. However, from 6 April 2016, an employer can choose whether or not to automatically enrol/re-enrol any directors who become eligible.</a:t>
            </a:r>
            <a:endParaRPr lang="en-GB" sz="1600" dirty="0"/>
          </a:p>
        </p:txBody>
      </p:sp>
    </p:spTree>
    <p:custDataLst>
      <p:tags r:id="rId1"/>
    </p:custDataLst>
    <p:extLst>
      <p:ext uri="{BB962C8B-B14F-4D97-AF65-F5344CB8AC3E}">
        <p14:creationId xmlns:p14="http://schemas.microsoft.com/office/powerpoint/2010/main" val="1468393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B635370-A01F-4DD0-B7A2-62108BF2F85C}"/>
              </a:ext>
            </a:extLst>
          </p:cNvPr>
          <p:cNvSpPr>
            <a:spLocks noGrp="1" noChangeArrowheads="1"/>
          </p:cNvSpPr>
          <p:nvPr>
            <p:ph type="title" idx="4294967295"/>
          </p:nvPr>
        </p:nvSpPr>
        <p:spPr>
          <a:xfrm>
            <a:off x="450105" y="411974"/>
            <a:ext cx="6783952" cy="423863"/>
          </a:xfrm>
        </p:spPr>
        <p:txBody>
          <a:bodyPr vert="horz" wrap="square" lIns="65437" tIns="32719" rIns="65437" bIns="32719" numCol="1" anchor="t" anchorCtr="0" compatLnSpc="1">
            <a:prstTxWarp prst="textNoShape">
              <a:avLst/>
            </a:prstTxWarp>
          </a:bodyPr>
          <a:lstStyle/>
          <a:p>
            <a:r>
              <a:rPr lang="en-GB" altLang="en-US"/>
              <a:t>Changing pension schemes</a:t>
            </a:r>
            <a:endParaRPr lang="en-GB" altLang="en-US" b="0"/>
          </a:p>
        </p:txBody>
      </p:sp>
      <p:sp>
        <p:nvSpPr>
          <p:cNvPr id="46083" name="Rectangle 3">
            <a:extLst>
              <a:ext uri="{FF2B5EF4-FFF2-40B4-BE49-F238E27FC236}">
                <a16:creationId xmlns:a16="http://schemas.microsoft.com/office/drawing/2014/main" id="{FA15B88B-6A85-451A-B100-0D95F2A01ACA}"/>
              </a:ext>
            </a:extLst>
          </p:cNvPr>
          <p:cNvSpPr>
            <a:spLocks noGrp="1" noChangeArrowheads="1"/>
          </p:cNvSpPr>
          <p:nvPr>
            <p:ph type="body" idx="4294967295"/>
          </p:nvPr>
        </p:nvSpPr>
        <p:spPr>
          <a:xfrm>
            <a:off x="469323" y="1053085"/>
            <a:ext cx="6097194" cy="3285536"/>
          </a:xfrm>
          <a:ln>
            <a:miter lim="800000"/>
            <a:headEnd/>
            <a:tailEnd/>
          </a:ln>
        </p:spPr>
        <p:txBody>
          <a:bodyPr vert="horz" wrap="square" lIns="65437" tIns="32719" rIns="65437" bIns="32719" numCol="1" anchor="t" anchorCtr="0" compatLnSpc="1">
            <a:prstTxWarp prst="textNoShape">
              <a:avLst/>
            </a:prstTxWarp>
          </a:bodyPr>
          <a:lstStyle/>
          <a:p>
            <a:pPr marL="0" indent="0">
              <a:lnSpc>
                <a:spcPct val="100000"/>
              </a:lnSpc>
              <a:spcBef>
                <a:spcPts val="450"/>
              </a:spcBef>
              <a:spcAft>
                <a:spcPts val="450"/>
              </a:spcAft>
              <a:buNone/>
              <a:defRPr/>
            </a:pPr>
            <a:r>
              <a:rPr lang="en-GB" sz="1300" dirty="0">
                <a:ea typeface="+mn-lt"/>
                <a:cs typeface="+mn-lt"/>
              </a:rPr>
              <a:t>This is an area that requires careful thought and planning. We would expect the following to be considered:</a:t>
            </a:r>
          </a:p>
          <a:p>
            <a:pPr marL="449263">
              <a:lnSpc>
                <a:spcPct val="100000"/>
              </a:lnSpc>
              <a:spcBef>
                <a:spcPts val="200"/>
              </a:spcBef>
              <a:spcAft>
                <a:spcPts val="200"/>
              </a:spcAft>
              <a:buFont typeface="Wingdings" panose="05000000000000000000" pitchFamily="2" charset="2"/>
              <a:buChar char="ü"/>
              <a:defRPr/>
            </a:pPr>
            <a:r>
              <a:rPr lang="en-GB" sz="1100" dirty="0">
                <a:ea typeface="+mn-lt"/>
                <a:cs typeface="+mn-lt"/>
              </a:rPr>
              <a:t>All interested parties and internal departments involved early on </a:t>
            </a:r>
          </a:p>
          <a:p>
            <a:pPr marL="449263">
              <a:lnSpc>
                <a:spcPct val="100000"/>
              </a:lnSpc>
              <a:spcBef>
                <a:spcPts val="200"/>
              </a:spcBef>
              <a:spcAft>
                <a:spcPts val="200"/>
              </a:spcAft>
              <a:buFont typeface="Wingdings" panose="05000000000000000000" pitchFamily="2" charset="2"/>
              <a:buChar char="ü"/>
              <a:defRPr/>
            </a:pPr>
            <a:r>
              <a:rPr lang="en-GB" sz="1100" dirty="0">
                <a:ea typeface="+mn-lt"/>
                <a:cs typeface="+mn-lt"/>
              </a:rPr>
              <a:t>A comprehensive project plan </a:t>
            </a:r>
          </a:p>
          <a:p>
            <a:pPr marL="449263">
              <a:lnSpc>
                <a:spcPct val="100000"/>
              </a:lnSpc>
              <a:spcBef>
                <a:spcPts val="200"/>
              </a:spcBef>
              <a:spcAft>
                <a:spcPts val="200"/>
              </a:spcAft>
              <a:buFont typeface="Wingdings" panose="05000000000000000000" pitchFamily="2" charset="2"/>
              <a:buChar char="ü"/>
              <a:defRPr/>
            </a:pPr>
            <a:r>
              <a:rPr lang="en-GB" sz="1100" dirty="0">
                <a:ea typeface="+mn-lt"/>
                <a:cs typeface="+mn-lt"/>
              </a:rPr>
              <a:t>Due consideration given to the most appropriate effective date for the change and it’s the impact for instance where there is more than one pay frequency</a:t>
            </a:r>
          </a:p>
          <a:p>
            <a:pPr marL="449263">
              <a:lnSpc>
                <a:spcPct val="100000"/>
              </a:lnSpc>
              <a:spcBef>
                <a:spcPts val="200"/>
              </a:spcBef>
              <a:spcAft>
                <a:spcPts val="200"/>
              </a:spcAft>
              <a:buFont typeface="Wingdings" panose="05000000000000000000" pitchFamily="2" charset="2"/>
              <a:buChar char="ü"/>
              <a:defRPr/>
            </a:pPr>
            <a:r>
              <a:rPr lang="en-GB" sz="1100" dirty="0">
                <a:ea typeface="+mn-lt"/>
                <a:cs typeface="+mn-lt"/>
              </a:rPr>
              <a:t>How the scheme closure will work </a:t>
            </a:r>
          </a:p>
          <a:p>
            <a:pPr marL="449263">
              <a:lnSpc>
                <a:spcPct val="100000"/>
              </a:lnSpc>
              <a:spcBef>
                <a:spcPts val="200"/>
              </a:spcBef>
              <a:spcAft>
                <a:spcPts val="200"/>
              </a:spcAft>
              <a:buFont typeface="Wingdings" panose="05000000000000000000" pitchFamily="2" charset="2"/>
              <a:buChar char="ü"/>
              <a:defRPr/>
            </a:pPr>
            <a:r>
              <a:rPr lang="en-GB" sz="1100" dirty="0">
                <a:ea typeface="+mn-lt"/>
                <a:cs typeface="+mn-lt"/>
              </a:rPr>
              <a:t>A full understanding of the new scheme’s rules and requirements</a:t>
            </a:r>
          </a:p>
          <a:p>
            <a:pPr marL="449263">
              <a:lnSpc>
                <a:spcPct val="100000"/>
              </a:lnSpc>
              <a:spcBef>
                <a:spcPts val="200"/>
              </a:spcBef>
              <a:spcAft>
                <a:spcPts val="200"/>
              </a:spcAft>
              <a:buFont typeface="Wingdings" panose="05000000000000000000" pitchFamily="2" charset="2"/>
              <a:buChar char="ü"/>
              <a:defRPr/>
            </a:pPr>
            <a:r>
              <a:rPr lang="en-GB" sz="1100" dirty="0">
                <a:ea typeface="+mn-lt"/>
                <a:cs typeface="+mn-lt"/>
              </a:rPr>
              <a:t>Good and comprehensive communications with all staff especially those enrolled into the current scheme which may include the requirement for a full consultation process to take place if the employer has more than 50 staff </a:t>
            </a:r>
          </a:p>
          <a:p>
            <a:pPr marL="449263">
              <a:lnSpc>
                <a:spcPct val="100000"/>
              </a:lnSpc>
              <a:spcBef>
                <a:spcPts val="200"/>
              </a:spcBef>
              <a:spcAft>
                <a:spcPts val="200"/>
              </a:spcAft>
              <a:buFont typeface="Wingdings" panose="05000000000000000000" pitchFamily="2" charset="2"/>
              <a:buChar char="ü"/>
              <a:defRPr/>
            </a:pPr>
            <a:r>
              <a:rPr lang="en-GB" sz="1100" dirty="0">
                <a:ea typeface="+mn-lt"/>
                <a:cs typeface="+mn-lt"/>
              </a:rPr>
              <a:t>Systems and processes tested and ready for the change </a:t>
            </a:r>
          </a:p>
          <a:p>
            <a:pPr marL="449263">
              <a:lnSpc>
                <a:spcPct val="100000"/>
              </a:lnSpc>
              <a:spcBef>
                <a:spcPts val="200"/>
              </a:spcBef>
              <a:spcAft>
                <a:spcPts val="200"/>
              </a:spcAft>
              <a:buFont typeface="Wingdings" panose="05000000000000000000" pitchFamily="2" charset="2"/>
              <a:buChar char="ü"/>
              <a:defRPr/>
            </a:pPr>
            <a:r>
              <a:rPr lang="en-GB" sz="1100" dirty="0">
                <a:ea typeface="+mn-lt"/>
                <a:cs typeface="+mn-lt"/>
              </a:rPr>
              <a:t>The transfer from one scheme to another would be a contractual change where the new scheme would start on the day following the day that the old scheme ended. </a:t>
            </a:r>
          </a:p>
          <a:p>
            <a:pPr marL="449263">
              <a:lnSpc>
                <a:spcPct val="100000"/>
              </a:lnSpc>
              <a:spcBef>
                <a:spcPts val="200"/>
              </a:spcBef>
              <a:spcAft>
                <a:spcPts val="200"/>
              </a:spcAft>
              <a:buFont typeface="Wingdings" panose="05000000000000000000" pitchFamily="2" charset="2"/>
              <a:buChar char="ü"/>
              <a:defRPr/>
            </a:pPr>
            <a:r>
              <a:rPr lang="en-GB" sz="1100" dirty="0">
                <a:ea typeface="+mn-lt"/>
                <a:cs typeface="+mn-lt"/>
              </a:rPr>
              <a:t>If not a contractual change then an immediate re-enrolment duty would apply where all job holders in the old scheme would need to be automatically enrolled into the new scheme from the day after the old scheme ends </a:t>
            </a:r>
          </a:p>
          <a:p>
            <a:pPr marL="0" indent="0">
              <a:lnSpc>
                <a:spcPct val="100000"/>
              </a:lnSpc>
              <a:spcBef>
                <a:spcPts val="450"/>
              </a:spcBef>
              <a:spcAft>
                <a:spcPts val="450"/>
              </a:spcAft>
              <a:buNone/>
              <a:defRPr/>
            </a:pPr>
            <a:r>
              <a:rPr lang="en-GB" sz="1300" dirty="0">
                <a:ea typeface="+mn-lt"/>
                <a:cs typeface="+mn-lt"/>
              </a:rPr>
              <a:t>It is </a:t>
            </a:r>
            <a:r>
              <a:rPr lang="en-GB" sz="1300" b="1" dirty="0">
                <a:ea typeface="+mn-lt"/>
                <a:cs typeface="+mn-lt"/>
              </a:rPr>
              <a:t>very important </a:t>
            </a:r>
            <a:r>
              <a:rPr lang="en-GB" sz="1300" dirty="0">
                <a:ea typeface="+mn-lt"/>
                <a:cs typeface="+mn-lt"/>
              </a:rPr>
              <a:t>that the change is carried out </a:t>
            </a:r>
            <a:r>
              <a:rPr lang="en-GB" sz="1300" b="1" dirty="0">
                <a:ea typeface="+mn-lt"/>
                <a:cs typeface="+mn-lt"/>
              </a:rPr>
              <a:t>correctly </a:t>
            </a:r>
            <a:r>
              <a:rPr lang="en-GB" sz="1300" dirty="0">
                <a:ea typeface="+mn-lt"/>
                <a:cs typeface="+mn-lt"/>
              </a:rPr>
              <a:t>and </a:t>
            </a:r>
            <a:r>
              <a:rPr lang="en-GB" sz="1300" b="1" dirty="0">
                <a:ea typeface="+mn-lt"/>
                <a:cs typeface="+mn-lt"/>
              </a:rPr>
              <a:t>seamlessly</a:t>
            </a:r>
            <a:r>
              <a:rPr lang="en-GB" sz="1300" dirty="0">
                <a:ea typeface="+mn-lt"/>
                <a:cs typeface="+mn-lt"/>
              </a:rPr>
              <a:t>. </a:t>
            </a:r>
          </a:p>
        </p:txBody>
      </p:sp>
      <p:sp>
        <p:nvSpPr>
          <p:cNvPr id="3" name="Rectangle 2">
            <a:extLst>
              <a:ext uri="{FF2B5EF4-FFF2-40B4-BE49-F238E27FC236}">
                <a16:creationId xmlns:a16="http://schemas.microsoft.com/office/drawing/2014/main" id="{31D27229-7DEA-5D1D-9E20-1F9F124EC324}"/>
              </a:ext>
            </a:extLst>
          </p:cNvPr>
          <p:cNvSpPr/>
          <p:nvPr/>
        </p:nvSpPr>
        <p:spPr bwMode="auto">
          <a:xfrm>
            <a:off x="6719777" y="3107540"/>
            <a:ext cx="2424223" cy="1818028"/>
          </a:xfrm>
          <a:prstGeom prst="rect">
            <a:avLst/>
          </a:prstGeom>
          <a:solidFill>
            <a:srgbClr val="E9E7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10" name="TextBox 9">
            <a:extLst>
              <a:ext uri="{FF2B5EF4-FFF2-40B4-BE49-F238E27FC236}">
                <a16:creationId xmlns:a16="http://schemas.microsoft.com/office/drawing/2014/main" id="{5BD1335D-5BB7-1CDE-2F2C-EF3748078563}"/>
              </a:ext>
            </a:extLst>
          </p:cNvPr>
          <p:cNvSpPr txBox="1"/>
          <p:nvPr/>
        </p:nvSpPr>
        <p:spPr>
          <a:xfrm>
            <a:off x="6770732" y="3452947"/>
            <a:ext cx="2064924" cy="1423980"/>
          </a:xfrm>
          <a:prstGeom prst="rect">
            <a:avLst/>
          </a:prstGeom>
          <a:noFill/>
        </p:spPr>
        <p:txBody>
          <a:bodyPr wrap="square" lIns="91440" tIns="45720" rIns="91440" bIns="45720" rtlCol="0" anchor="t">
            <a:spAutoFit/>
          </a:bodyPr>
          <a:lstStyle/>
          <a:p>
            <a:pPr defTabSz="489347">
              <a:lnSpc>
                <a:spcPct val="110000"/>
              </a:lnSpc>
              <a:spcBef>
                <a:spcPts val="225"/>
              </a:spcBef>
              <a:defRPr/>
            </a:pPr>
            <a:endParaRPr lang="en-GB" sz="200" b="1" dirty="0">
              <a:solidFill>
                <a:schemeClr val="accent1"/>
              </a:solidFill>
              <a:latin typeface="Arial"/>
              <a:ea typeface="ヒラギノ角ゴ Pro W3"/>
              <a:cs typeface="Arial"/>
            </a:endParaRPr>
          </a:p>
          <a:p>
            <a:pPr defTabSz="489347">
              <a:lnSpc>
                <a:spcPct val="110000"/>
              </a:lnSpc>
              <a:spcBef>
                <a:spcPts val="225"/>
              </a:spcBef>
              <a:defRPr/>
            </a:pPr>
            <a:r>
              <a:rPr lang="en-GB" sz="1000" b="1" dirty="0">
                <a:solidFill>
                  <a:schemeClr val="accent1"/>
                </a:solidFill>
                <a:latin typeface="Arial"/>
                <a:ea typeface="ヒラギノ角ゴ Pro W3"/>
                <a:cs typeface="Arial"/>
              </a:rPr>
              <a:t>For information about </a:t>
            </a:r>
          </a:p>
          <a:p>
            <a:pPr defTabSz="489347">
              <a:lnSpc>
                <a:spcPct val="110000"/>
              </a:lnSpc>
              <a:spcBef>
                <a:spcPts val="225"/>
              </a:spcBef>
              <a:defRPr/>
            </a:pPr>
            <a:r>
              <a:rPr lang="en-GB" sz="1000" b="1" dirty="0">
                <a:solidFill>
                  <a:schemeClr val="accent1"/>
                </a:solidFill>
                <a:latin typeface="Arial"/>
                <a:ea typeface="ヒラギノ角ゴ Pro W3"/>
                <a:cs typeface="Arial"/>
              </a:rPr>
              <a:t>what to consider when choosing a pension scheme, view the guidance for business advisers on our website:</a:t>
            </a:r>
            <a:endParaRPr lang="en-GB" dirty="0">
              <a:solidFill>
                <a:schemeClr val="accent1"/>
              </a:solidFill>
            </a:endParaRPr>
          </a:p>
          <a:p>
            <a:pPr>
              <a:defRPr/>
            </a:pPr>
            <a:r>
              <a:rPr lang="en-GB" sz="1000" b="1" dirty="0">
                <a:solidFill>
                  <a:schemeClr val="accent6"/>
                </a:solidFill>
                <a:latin typeface="Arial"/>
                <a:ea typeface="ヒラギノ角ゴ Pro W3"/>
                <a:cs typeface="Arial"/>
                <a:hlinkClick r:id="rId3">
                  <a:extLst>
                    <a:ext uri="{A12FA001-AC4F-418D-AE19-62706E023703}">
                      <ahyp:hlinkClr xmlns:ahyp="http://schemas.microsoft.com/office/drawing/2018/hyperlinkcolor" val="tx"/>
                    </a:ext>
                  </a:extLst>
                </a:hlinkClick>
              </a:rPr>
              <a:t>What to consider when </a:t>
            </a:r>
            <a:br>
              <a:rPr lang="en-GB" sz="1000" b="1" dirty="0">
                <a:solidFill>
                  <a:schemeClr val="accent6"/>
                </a:solidFill>
                <a:latin typeface="Arial"/>
                <a:ea typeface="ヒラギノ角ゴ Pro W3"/>
                <a:cs typeface="Arial"/>
                <a:hlinkClick r:id="rId3">
                  <a:extLst>
                    <a:ext uri="{A12FA001-AC4F-418D-AE19-62706E023703}">
                      <ahyp:hlinkClr xmlns:ahyp="http://schemas.microsoft.com/office/drawing/2018/hyperlinkcolor" val="tx"/>
                    </a:ext>
                  </a:extLst>
                </a:hlinkClick>
              </a:rPr>
            </a:br>
            <a:r>
              <a:rPr lang="en-GB" sz="1000" b="1" dirty="0">
                <a:solidFill>
                  <a:schemeClr val="accent6"/>
                </a:solidFill>
                <a:latin typeface="Arial"/>
                <a:ea typeface="ヒラギノ角ゴ Pro W3"/>
                <a:cs typeface="Arial"/>
                <a:hlinkClick r:id="rId3">
                  <a:extLst>
                    <a:ext uri="{A12FA001-AC4F-418D-AE19-62706E023703}">
                      <ahyp:hlinkClr xmlns:ahyp="http://schemas.microsoft.com/office/drawing/2018/hyperlinkcolor" val="tx"/>
                    </a:ext>
                  </a:extLst>
                </a:hlinkClick>
              </a:rPr>
              <a:t>choosing a pension scheme</a:t>
            </a:r>
            <a:endParaRPr lang="en-GB" sz="1000" b="1" dirty="0">
              <a:solidFill>
                <a:schemeClr val="accent6"/>
              </a:solidFill>
              <a:latin typeface="Arial"/>
              <a:ea typeface="ヒラギノ角ゴ Pro W3"/>
              <a:cs typeface="Arial"/>
            </a:endParaRPr>
          </a:p>
          <a:p>
            <a:pPr>
              <a:defRPr/>
            </a:pPr>
            <a:endParaRPr lang="en-GB" sz="600" b="1" dirty="0">
              <a:solidFill>
                <a:schemeClr val="accent6"/>
              </a:solidFill>
              <a:latin typeface="Arial"/>
              <a:ea typeface="ヒラギノ角ゴ Pro W3"/>
              <a:cs typeface="Arial"/>
            </a:endParaRPr>
          </a:p>
        </p:txBody>
      </p:sp>
      <p:pic>
        <p:nvPicPr>
          <p:cNvPr id="4" name="Picture 3" descr="Icon&#10;&#10;Description automatically generated">
            <a:extLst>
              <a:ext uri="{FF2B5EF4-FFF2-40B4-BE49-F238E27FC236}">
                <a16:creationId xmlns:a16="http://schemas.microsoft.com/office/drawing/2014/main" id="{AB944952-AF8F-CE3B-DDEB-BABA980686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7577" y="2884828"/>
            <a:ext cx="722291" cy="697640"/>
          </a:xfrm>
          <a:prstGeom prst="rect">
            <a:avLst/>
          </a:prstGeom>
        </p:spPr>
      </p:pic>
      <p:sp>
        <p:nvSpPr>
          <p:cNvPr id="12" name="TextBox 11">
            <a:extLst>
              <a:ext uri="{FF2B5EF4-FFF2-40B4-BE49-F238E27FC236}">
                <a16:creationId xmlns:a16="http://schemas.microsoft.com/office/drawing/2014/main" id="{973B4D06-9714-20EB-7FD8-505549CFA29A}"/>
              </a:ext>
            </a:extLst>
          </p:cNvPr>
          <p:cNvSpPr txBox="1"/>
          <p:nvPr/>
        </p:nvSpPr>
        <p:spPr>
          <a:xfrm>
            <a:off x="6821424" y="1322600"/>
            <a:ext cx="2127504" cy="400110"/>
          </a:xfrm>
          <a:prstGeom prst="rect">
            <a:avLst/>
          </a:prstGeom>
          <a:noFill/>
        </p:spPr>
        <p:txBody>
          <a:bodyPr wrap="square">
            <a:spAutoFit/>
          </a:bodyPr>
          <a:lstStyle/>
          <a:p>
            <a:r>
              <a:rPr lang="en-GB" sz="1000">
                <a:solidFill>
                  <a:schemeClr val="bg1"/>
                </a:solidFill>
              </a:rPr>
              <a:t>Ensure you notify TPR of the error</a:t>
            </a:r>
          </a:p>
          <a:p>
            <a:endParaRPr lang="en-GB" sz="1000">
              <a:solidFill>
                <a:schemeClr val="bg1"/>
              </a:solidFill>
            </a:endParaRPr>
          </a:p>
        </p:txBody>
      </p:sp>
      <p:pic>
        <p:nvPicPr>
          <p:cNvPr id="13" name="Picture 12">
            <a:extLst>
              <a:ext uri="{FF2B5EF4-FFF2-40B4-BE49-F238E27FC236}">
                <a16:creationId xmlns:a16="http://schemas.microsoft.com/office/drawing/2014/main" id="{6B969B5F-10AB-F6C0-EB39-D64E717CB6C0}"/>
              </a:ext>
            </a:extLst>
          </p:cNvPr>
          <p:cNvPicPr>
            <a:picLocks noChangeAspect="1"/>
          </p:cNvPicPr>
          <p:nvPr/>
        </p:nvPicPr>
        <p:blipFill>
          <a:blip r:embed="rId5"/>
          <a:stretch>
            <a:fillRect/>
          </a:stretch>
        </p:blipFill>
        <p:spPr>
          <a:xfrm>
            <a:off x="6719777" y="1464838"/>
            <a:ext cx="2424223" cy="1312992"/>
          </a:xfrm>
          <a:prstGeom prst="rect">
            <a:avLst/>
          </a:prstGeom>
        </p:spPr>
      </p:pic>
      <p:sp>
        <p:nvSpPr>
          <p:cNvPr id="19" name="TextBox 18">
            <a:extLst>
              <a:ext uri="{FF2B5EF4-FFF2-40B4-BE49-F238E27FC236}">
                <a16:creationId xmlns:a16="http://schemas.microsoft.com/office/drawing/2014/main" id="{E3258CB6-A4E9-83D8-368A-EEBE3C274B6A}"/>
              </a:ext>
            </a:extLst>
          </p:cNvPr>
          <p:cNvSpPr txBox="1"/>
          <p:nvPr/>
        </p:nvSpPr>
        <p:spPr>
          <a:xfrm>
            <a:off x="6770732" y="1564572"/>
            <a:ext cx="1801368" cy="1341073"/>
          </a:xfrm>
          <a:prstGeom prst="rect">
            <a:avLst/>
          </a:prstGeom>
          <a:noFill/>
        </p:spPr>
        <p:txBody>
          <a:bodyPr wrap="square">
            <a:spAutoFit/>
          </a:bodyPr>
          <a:lstStyle/>
          <a:p>
            <a:pPr defTabSz="489347">
              <a:lnSpc>
                <a:spcPct val="110000"/>
              </a:lnSpc>
              <a:spcBef>
                <a:spcPts val="225"/>
              </a:spcBef>
              <a:buClr>
                <a:srgbClr val="A287D5"/>
              </a:buClr>
              <a:defRPr/>
            </a:pPr>
            <a:r>
              <a:rPr lang="en-GB" sz="1000" b="1" dirty="0">
                <a:solidFill>
                  <a:schemeClr val="accent1"/>
                </a:solidFill>
                <a:latin typeface="Arial"/>
                <a:ea typeface="ヒラギノ角ゴ Pro W3"/>
                <a:cs typeface="Arial"/>
              </a:rPr>
              <a:t>Downloadable </a:t>
            </a:r>
          </a:p>
          <a:p>
            <a:pPr defTabSz="489347">
              <a:lnSpc>
                <a:spcPct val="110000"/>
              </a:lnSpc>
              <a:spcBef>
                <a:spcPts val="225"/>
              </a:spcBef>
              <a:buClr>
                <a:srgbClr val="A287D5"/>
              </a:buClr>
              <a:defRPr/>
            </a:pPr>
            <a:r>
              <a:rPr lang="en-GB" sz="1000" b="1" dirty="0">
                <a:solidFill>
                  <a:schemeClr val="accent1"/>
                </a:solidFill>
                <a:latin typeface="Arial"/>
                <a:ea typeface="ヒラギノ角ゴ Pro W3"/>
                <a:cs typeface="Arial"/>
              </a:rPr>
              <a:t>summary of what to consider when choosing </a:t>
            </a:r>
          </a:p>
          <a:p>
            <a:pPr defTabSz="489347">
              <a:lnSpc>
                <a:spcPct val="110000"/>
              </a:lnSpc>
              <a:spcBef>
                <a:spcPts val="225"/>
              </a:spcBef>
              <a:buClr>
                <a:srgbClr val="A287D5"/>
              </a:buClr>
              <a:defRPr/>
            </a:pPr>
            <a:r>
              <a:rPr lang="en-GB" sz="1000" b="1" dirty="0">
                <a:solidFill>
                  <a:schemeClr val="accent1"/>
                </a:solidFill>
                <a:latin typeface="Arial"/>
                <a:ea typeface="ヒラギノ角ゴ Pro W3"/>
                <a:cs typeface="Arial"/>
              </a:rPr>
              <a:t>a pension scheme: </a:t>
            </a:r>
            <a:br>
              <a:rPr lang="en-GB" sz="1000" b="1" dirty="0">
                <a:solidFill>
                  <a:schemeClr val="accent1"/>
                </a:solidFill>
                <a:latin typeface="Arial"/>
                <a:ea typeface="ヒラギノ角ゴ Pro W3"/>
                <a:cs typeface="Arial"/>
              </a:rPr>
            </a:br>
            <a:r>
              <a:rPr lang="en-GB" sz="1000" b="1" dirty="0">
                <a:solidFill>
                  <a:schemeClr val="accent6"/>
                </a:solidFill>
                <a:hlinkClick r:id="rId6">
                  <a:extLst>
                    <a:ext uri="{A12FA001-AC4F-418D-AE19-62706E023703}">
                      <ahyp:hlinkClr xmlns:ahyp="http://schemas.microsoft.com/office/drawing/2018/hyperlinkcolor" val="tx"/>
                    </a:ext>
                  </a:extLst>
                </a:hlinkClick>
              </a:rPr>
              <a:t>How to help your client choose a pension scheme</a:t>
            </a:r>
            <a:endParaRPr lang="en-GB" sz="1000" b="1" dirty="0">
              <a:solidFill>
                <a:schemeClr val="accent6"/>
              </a:solidFill>
            </a:endParaRPr>
          </a:p>
          <a:p>
            <a:pPr defTabSz="489347">
              <a:lnSpc>
                <a:spcPct val="110000"/>
              </a:lnSpc>
              <a:spcBef>
                <a:spcPts val="225"/>
              </a:spcBef>
              <a:buClr>
                <a:srgbClr val="A287D5"/>
              </a:buClr>
              <a:defRPr/>
            </a:pPr>
            <a:endParaRPr lang="en-GB" sz="1000" b="1" dirty="0">
              <a:solidFill>
                <a:schemeClr val="accent1"/>
              </a:solidFill>
              <a:latin typeface="Arial"/>
              <a:ea typeface="ヒラギノ角ゴ Pro W3"/>
              <a:cs typeface="Arial"/>
            </a:endParaRPr>
          </a:p>
        </p:txBody>
      </p:sp>
      <p:pic>
        <p:nvPicPr>
          <p:cNvPr id="2" name="Picture 1">
            <a:extLst>
              <a:ext uri="{FF2B5EF4-FFF2-40B4-BE49-F238E27FC236}">
                <a16:creationId xmlns:a16="http://schemas.microsoft.com/office/drawing/2014/main" id="{2641929B-D880-E9C1-BA9F-8BC408C974E4}"/>
              </a:ext>
            </a:extLst>
          </p:cNvPr>
          <p:cNvPicPr>
            <a:picLocks noChangeAspect="1"/>
          </p:cNvPicPr>
          <p:nvPr/>
        </p:nvPicPr>
        <p:blipFill>
          <a:blip r:embed="rId7"/>
          <a:stretch>
            <a:fillRect/>
          </a:stretch>
        </p:blipFill>
        <p:spPr>
          <a:xfrm>
            <a:off x="8017578" y="1055185"/>
            <a:ext cx="719390" cy="695004"/>
          </a:xfrm>
          <a:prstGeom prst="rect">
            <a:avLst/>
          </a:prstGeom>
        </p:spPr>
      </p:pic>
    </p:spTree>
    <p:custDataLst>
      <p:tags r:id="rId1"/>
    </p:custDataLst>
    <p:extLst>
      <p:ext uri="{BB962C8B-B14F-4D97-AF65-F5344CB8AC3E}">
        <p14:creationId xmlns:p14="http://schemas.microsoft.com/office/powerpoint/2010/main" val="139630462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B635370-A01F-4DD0-B7A2-62108BF2F85C}"/>
              </a:ext>
            </a:extLst>
          </p:cNvPr>
          <p:cNvSpPr>
            <a:spLocks noGrp="1" noChangeArrowheads="1"/>
          </p:cNvSpPr>
          <p:nvPr>
            <p:ph type="title" idx="4294967295"/>
          </p:nvPr>
        </p:nvSpPr>
        <p:spPr>
          <a:xfrm>
            <a:off x="450105" y="411974"/>
            <a:ext cx="6783952" cy="423863"/>
          </a:xfrm>
        </p:spPr>
        <p:txBody>
          <a:bodyPr vert="horz" wrap="square" lIns="65437" tIns="32719" rIns="65437" bIns="32719" numCol="1" anchor="t" anchorCtr="0" compatLnSpc="1">
            <a:prstTxWarp prst="textNoShape">
              <a:avLst/>
            </a:prstTxWarp>
          </a:bodyPr>
          <a:lstStyle/>
          <a:p>
            <a:r>
              <a:rPr lang="en-GB" altLang="en-US"/>
              <a:t>Future changes </a:t>
            </a:r>
            <a:br>
              <a:rPr lang="en-GB" altLang="en-US" sz="2000" b="0"/>
            </a:br>
            <a:r>
              <a:rPr lang="en-GB" altLang="en-US" sz="1800" b="0"/>
              <a:t>Expansion of automatic enrolment  </a:t>
            </a:r>
          </a:p>
        </p:txBody>
      </p:sp>
      <p:sp>
        <p:nvSpPr>
          <p:cNvPr id="46083" name="Rectangle 3">
            <a:extLst>
              <a:ext uri="{FF2B5EF4-FFF2-40B4-BE49-F238E27FC236}">
                <a16:creationId xmlns:a16="http://schemas.microsoft.com/office/drawing/2014/main" id="{FA15B88B-6A85-451A-B100-0D95F2A01ACA}"/>
              </a:ext>
            </a:extLst>
          </p:cNvPr>
          <p:cNvSpPr>
            <a:spLocks noGrp="1" noChangeArrowheads="1"/>
          </p:cNvSpPr>
          <p:nvPr>
            <p:ph type="body" idx="4294967295"/>
          </p:nvPr>
        </p:nvSpPr>
        <p:spPr>
          <a:xfrm>
            <a:off x="472980" y="1212338"/>
            <a:ext cx="6112822" cy="3285536"/>
          </a:xfrm>
          <a:ln>
            <a:miter lim="800000"/>
            <a:headEnd/>
            <a:tailEnd/>
          </a:ln>
        </p:spPr>
        <p:txBody>
          <a:bodyPr vert="horz" wrap="square" lIns="65437" tIns="32719" rIns="65437" bIns="32719" numCol="1" anchor="t" anchorCtr="0" compatLnSpc="1">
            <a:prstTxWarp prst="textNoShape">
              <a:avLst/>
            </a:prstTxWarp>
          </a:bodyPr>
          <a:lstStyle/>
          <a:p>
            <a:pPr marL="0" indent="0">
              <a:lnSpc>
                <a:spcPct val="100000"/>
              </a:lnSpc>
              <a:spcBef>
                <a:spcPts val="450"/>
              </a:spcBef>
              <a:spcAft>
                <a:spcPts val="450"/>
              </a:spcAft>
              <a:buNone/>
              <a:defRPr/>
            </a:pPr>
            <a:r>
              <a:rPr lang="en-GB" sz="1400" dirty="0">
                <a:ea typeface="+mn-lt"/>
                <a:cs typeface="+mn-lt"/>
              </a:rPr>
              <a:t>A Private Members’ Bill to help millions save more into their pension and start saving sooner has cleared Parliament and been granted Royal Assent. The Bill introduces powers to reduce the age for being automatically enrolled and enable pension saving from the first pound earned:</a:t>
            </a:r>
          </a:p>
          <a:p>
            <a:pPr>
              <a:lnSpc>
                <a:spcPct val="100000"/>
              </a:lnSpc>
              <a:spcBef>
                <a:spcPts val="450"/>
              </a:spcBef>
              <a:spcAft>
                <a:spcPts val="450"/>
              </a:spcAft>
              <a:buFont typeface="Wingdings" panose="05000000000000000000" pitchFamily="2" charset="2"/>
              <a:buChar char="ü"/>
              <a:defRPr/>
            </a:pPr>
            <a:r>
              <a:rPr lang="en-GB" sz="1400" b="0" i="0" dirty="0">
                <a:effectLst/>
                <a:latin typeface="Arial"/>
                <a:cs typeface="Arial"/>
              </a:rPr>
              <a:t>with the age at which you can be automatically enrolled or re-enrolled being lowered from 22 to 18, and</a:t>
            </a:r>
            <a:r>
              <a:rPr lang="en-GB" sz="1400" dirty="0">
                <a:latin typeface="Arial"/>
                <a:cs typeface="Arial"/>
              </a:rPr>
              <a:t> </a:t>
            </a:r>
            <a:endParaRPr lang="en-GB" sz="1400" b="0" i="0" dirty="0">
              <a:effectLst/>
              <a:latin typeface="Arial" panose="020B0604020202020204" pitchFamily="34" charset="0"/>
              <a:cs typeface="Arial"/>
            </a:endParaRPr>
          </a:p>
          <a:p>
            <a:pPr>
              <a:lnSpc>
                <a:spcPct val="100000"/>
              </a:lnSpc>
              <a:spcBef>
                <a:spcPts val="450"/>
              </a:spcBef>
              <a:spcAft>
                <a:spcPts val="450"/>
              </a:spcAft>
              <a:buFont typeface="Wingdings" panose="05000000000000000000" pitchFamily="2" charset="2"/>
              <a:buChar char="ü"/>
              <a:defRPr/>
            </a:pPr>
            <a:r>
              <a:rPr lang="en-GB" sz="1400" b="0" i="0" dirty="0">
                <a:effectLst/>
                <a:latin typeface="Arial"/>
                <a:cs typeface="Arial"/>
              </a:rPr>
              <a:t>the lower earnings threshold being abolished</a:t>
            </a:r>
            <a:r>
              <a:rPr lang="en-GB" sz="1400" dirty="0">
                <a:latin typeface="Arial"/>
                <a:cs typeface="Arial"/>
              </a:rPr>
              <a:t>  </a:t>
            </a:r>
            <a:endParaRPr lang="en-GB" sz="1400" b="0" i="0" dirty="0">
              <a:effectLst/>
              <a:latin typeface="Arial" panose="020B0604020202020204" pitchFamily="34" charset="0"/>
              <a:cs typeface="Arial"/>
            </a:endParaRPr>
          </a:p>
          <a:p>
            <a:pPr marL="0" indent="0">
              <a:lnSpc>
                <a:spcPct val="100000"/>
              </a:lnSpc>
              <a:spcBef>
                <a:spcPts val="450"/>
              </a:spcBef>
              <a:spcAft>
                <a:spcPts val="450"/>
              </a:spcAft>
              <a:buNone/>
              <a:defRPr/>
            </a:pPr>
            <a:r>
              <a:rPr lang="en-GB" sz="1400" b="0" i="0" dirty="0">
                <a:effectLst/>
                <a:latin typeface="Arial"/>
                <a:cs typeface="Arial"/>
              </a:rPr>
              <a:t>The Department for Work and Pensions will launch a consultation on implementing the new measures. </a:t>
            </a:r>
            <a:endParaRPr lang="en-GB" sz="1300" dirty="0">
              <a:solidFill>
                <a:srgbClr val="FF0000"/>
              </a:solidFill>
              <a:latin typeface="Arial"/>
              <a:ea typeface="+mn-lt"/>
              <a:cs typeface="Arial"/>
            </a:endParaRPr>
          </a:p>
        </p:txBody>
      </p:sp>
      <p:sp>
        <p:nvSpPr>
          <p:cNvPr id="3" name="Rectangle 2">
            <a:extLst>
              <a:ext uri="{FF2B5EF4-FFF2-40B4-BE49-F238E27FC236}">
                <a16:creationId xmlns:a16="http://schemas.microsoft.com/office/drawing/2014/main" id="{31D27229-7DEA-5D1D-9E20-1F9F124EC324}"/>
              </a:ext>
            </a:extLst>
          </p:cNvPr>
          <p:cNvSpPr/>
          <p:nvPr/>
        </p:nvSpPr>
        <p:spPr bwMode="auto">
          <a:xfrm>
            <a:off x="6719777" y="3107540"/>
            <a:ext cx="2424223" cy="1818028"/>
          </a:xfrm>
          <a:prstGeom prst="rect">
            <a:avLst/>
          </a:prstGeom>
          <a:solidFill>
            <a:srgbClr val="E9E7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10" name="TextBox 9">
            <a:extLst>
              <a:ext uri="{FF2B5EF4-FFF2-40B4-BE49-F238E27FC236}">
                <a16:creationId xmlns:a16="http://schemas.microsoft.com/office/drawing/2014/main" id="{5BD1335D-5BB7-1CDE-2F2C-EF3748078563}"/>
              </a:ext>
            </a:extLst>
          </p:cNvPr>
          <p:cNvSpPr txBox="1"/>
          <p:nvPr/>
        </p:nvSpPr>
        <p:spPr>
          <a:xfrm>
            <a:off x="6795220" y="3534745"/>
            <a:ext cx="1880468" cy="1203406"/>
          </a:xfrm>
          <a:prstGeom prst="rect">
            <a:avLst/>
          </a:prstGeom>
          <a:noFill/>
        </p:spPr>
        <p:txBody>
          <a:bodyPr wrap="square" lIns="91440" tIns="45720" rIns="91440" bIns="45720" rtlCol="0" anchor="t">
            <a:spAutoFit/>
          </a:bodyPr>
          <a:lstStyle/>
          <a:p>
            <a:pPr defTabSz="489347">
              <a:lnSpc>
                <a:spcPct val="110000"/>
              </a:lnSpc>
              <a:spcBef>
                <a:spcPts val="225"/>
              </a:spcBef>
              <a:defRPr/>
            </a:pPr>
            <a:endParaRPr lang="en-GB" sz="200" b="1" dirty="0">
              <a:solidFill>
                <a:schemeClr val="accent1"/>
              </a:solidFill>
              <a:latin typeface="Arial"/>
              <a:ea typeface="ヒラギノ角ゴ Pro W3"/>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000" b="1" dirty="0">
                <a:solidFill>
                  <a:schemeClr val="accent1"/>
                </a:solidFill>
                <a:latin typeface="Arial"/>
                <a:ea typeface="ヒラギノ角ゴ Pro W3"/>
                <a:cs typeface="Arial"/>
              </a:rPr>
              <a:t>For information about The Private Members’ Bill and its Royal Assent, view the gov.uk website:</a:t>
            </a:r>
            <a:br>
              <a:rPr lang="en-GB" sz="1000" b="1" dirty="0">
                <a:solidFill>
                  <a:schemeClr val="accent1"/>
                </a:solidFill>
                <a:latin typeface="Arial"/>
                <a:ea typeface="ヒラギノ角ゴ Pro W3"/>
                <a:cs typeface="Arial"/>
              </a:rPr>
            </a:br>
            <a:r>
              <a:rPr kumimoji="0" lang="en-GB" sz="1000" b="1" i="0" u="sng" strike="noStrike" kern="1200" cap="none" spc="0" normalizeH="0" baseline="0" noProof="0" dirty="0">
                <a:ln>
                  <a:noFill/>
                </a:ln>
                <a:solidFill>
                  <a:srgbClr val="0099B3"/>
                </a:solidFill>
                <a:effectLst/>
                <a:uLnTx/>
                <a:uFillTx/>
                <a:latin typeface="Arial" charset="0"/>
                <a:ea typeface="ヒラギノ角ゴ Pro W3" pitchFamily="96" charset="-128"/>
                <a:cs typeface="+mn-cs"/>
                <a:hlinkClick r:id="rId3">
                  <a:extLst>
                    <a:ext uri="{A12FA001-AC4F-418D-AE19-62706E023703}">
                      <ahyp:hlinkClr xmlns:ahyp="http://schemas.microsoft.com/office/drawing/2018/hyperlinkcolor" val="tx"/>
                    </a:ext>
                  </a:extLst>
                </a:hlinkClick>
              </a:rPr>
              <a:t>Pension saving boost for millions receives Royal Assent</a:t>
            </a:r>
            <a:endParaRPr lang="en-GB" sz="600" b="1" dirty="0">
              <a:solidFill>
                <a:schemeClr val="accent6"/>
              </a:solidFill>
              <a:latin typeface="Arial"/>
              <a:ea typeface="ヒラギノ角ゴ Pro W3"/>
              <a:cs typeface="Arial"/>
            </a:endParaRPr>
          </a:p>
        </p:txBody>
      </p:sp>
      <p:pic>
        <p:nvPicPr>
          <p:cNvPr id="4" name="Picture 3" descr="Icon&#10;&#10;Description automatically generated">
            <a:extLst>
              <a:ext uri="{FF2B5EF4-FFF2-40B4-BE49-F238E27FC236}">
                <a16:creationId xmlns:a16="http://schemas.microsoft.com/office/drawing/2014/main" id="{AB944952-AF8F-CE3B-DDEB-BABA980686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169" y="2820768"/>
            <a:ext cx="708393" cy="684216"/>
          </a:xfrm>
          <a:prstGeom prst="rect">
            <a:avLst/>
          </a:prstGeom>
        </p:spPr>
      </p:pic>
      <p:sp>
        <p:nvSpPr>
          <p:cNvPr id="12" name="TextBox 11">
            <a:extLst>
              <a:ext uri="{FF2B5EF4-FFF2-40B4-BE49-F238E27FC236}">
                <a16:creationId xmlns:a16="http://schemas.microsoft.com/office/drawing/2014/main" id="{973B4D06-9714-20EB-7FD8-505549CFA29A}"/>
              </a:ext>
            </a:extLst>
          </p:cNvPr>
          <p:cNvSpPr txBox="1"/>
          <p:nvPr/>
        </p:nvSpPr>
        <p:spPr>
          <a:xfrm>
            <a:off x="6821424" y="1322600"/>
            <a:ext cx="2127504" cy="400110"/>
          </a:xfrm>
          <a:prstGeom prst="rect">
            <a:avLst/>
          </a:prstGeom>
          <a:noFill/>
        </p:spPr>
        <p:txBody>
          <a:bodyPr wrap="square">
            <a:spAutoFit/>
          </a:bodyPr>
          <a:lstStyle/>
          <a:p>
            <a:r>
              <a:rPr lang="en-GB" sz="1000">
                <a:solidFill>
                  <a:schemeClr val="bg1"/>
                </a:solidFill>
              </a:rPr>
              <a:t>Ensure you notify TPR of the error</a:t>
            </a:r>
          </a:p>
          <a:p>
            <a:endParaRPr lang="en-GB" sz="1000">
              <a:solidFill>
                <a:schemeClr val="bg1"/>
              </a:solidFill>
            </a:endParaRPr>
          </a:p>
        </p:txBody>
      </p:sp>
      <p:pic>
        <p:nvPicPr>
          <p:cNvPr id="6" name="Picture 5">
            <a:extLst>
              <a:ext uri="{FF2B5EF4-FFF2-40B4-BE49-F238E27FC236}">
                <a16:creationId xmlns:a16="http://schemas.microsoft.com/office/drawing/2014/main" id="{87E0A829-CF75-A7DF-C863-2862F2B2C9E0}"/>
              </a:ext>
            </a:extLst>
          </p:cNvPr>
          <p:cNvPicPr>
            <a:picLocks noChangeAspect="1"/>
          </p:cNvPicPr>
          <p:nvPr/>
        </p:nvPicPr>
        <p:blipFill>
          <a:blip r:embed="rId5"/>
          <a:stretch>
            <a:fillRect/>
          </a:stretch>
        </p:blipFill>
        <p:spPr>
          <a:xfrm>
            <a:off x="6719777" y="1427363"/>
            <a:ext cx="2424223" cy="1312992"/>
          </a:xfrm>
          <a:prstGeom prst="rect">
            <a:avLst/>
          </a:prstGeom>
        </p:spPr>
      </p:pic>
      <p:sp>
        <p:nvSpPr>
          <p:cNvPr id="8" name="TextBox 7">
            <a:extLst>
              <a:ext uri="{FF2B5EF4-FFF2-40B4-BE49-F238E27FC236}">
                <a16:creationId xmlns:a16="http://schemas.microsoft.com/office/drawing/2014/main" id="{C1C2BFE2-B2D0-FBD0-7622-0E310336108A}"/>
              </a:ext>
            </a:extLst>
          </p:cNvPr>
          <p:cNvSpPr txBox="1"/>
          <p:nvPr/>
        </p:nvSpPr>
        <p:spPr>
          <a:xfrm>
            <a:off x="6795220" y="1616032"/>
            <a:ext cx="1801368" cy="1341073"/>
          </a:xfrm>
          <a:prstGeom prst="rect">
            <a:avLst/>
          </a:prstGeom>
          <a:noFill/>
        </p:spPr>
        <p:txBody>
          <a:bodyPr wrap="square">
            <a:spAutoFit/>
          </a:bodyPr>
          <a:lstStyle/>
          <a:p>
            <a:pPr defTabSz="489347">
              <a:lnSpc>
                <a:spcPct val="110000"/>
              </a:lnSpc>
              <a:spcBef>
                <a:spcPts val="225"/>
              </a:spcBef>
              <a:buClr>
                <a:srgbClr val="A287D5"/>
              </a:buClr>
              <a:defRPr/>
            </a:pPr>
            <a:r>
              <a:rPr lang="en-GB" sz="1000" b="1" dirty="0">
                <a:solidFill>
                  <a:schemeClr val="accent1"/>
                </a:solidFill>
                <a:latin typeface="Arial"/>
                <a:ea typeface="ヒラギノ角ゴ Pro W3"/>
                <a:cs typeface="Arial"/>
              </a:rPr>
              <a:t>To view the current version of the Bill, visit the UK Parliament website:</a:t>
            </a:r>
          </a:p>
          <a:p>
            <a:pPr defTabSz="489347">
              <a:lnSpc>
                <a:spcPct val="110000"/>
              </a:lnSpc>
              <a:spcBef>
                <a:spcPts val="225"/>
              </a:spcBef>
              <a:buClr>
                <a:srgbClr val="A287D5"/>
              </a:buClr>
              <a:defRPr/>
            </a:pPr>
            <a:r>
              <a:rPr lang="en-GB" sz="1000" b="1" dirty="0">
                <a:solidFill>
                  <a:srgbClr val="0099B3"/>
                </a:solidFill>
                <a:hlinkClick r:id="rId6">
                  <a:extLst>
                    <a:ext uri="{A12FA001-AC4F-418D-AE19-62706E023703}">
                      <ahyp:hlinkClr xmlns:ahyp="http://schemas.microsoft.com/office/drawing/2018/hyperlinkcolor" val="tx"/>
                    </a:ext>
                  </a:extLst>
                </a:hlinkClick>
              </a:rPr>
              <a:t>Pensions (Extension of AE) Act 2023</a:t>
            </a:r>
            <a:endParaRPr lang="en-GB" sz="1000" b="1" dirty="0">
              <a:solidFill>
                <a:srgbClr val="0099B3"/>
              </a:solidFill>
            </a:endParaRPr>
          </a:p>
          <a:p>
            <a:pPr defTabSz="489347">
              <a:lnSpc>
                <a:spcPct val="110000"/>
              </a:lnSpc>
              <a:spcBef>
                <a:spcPts val="225"/>
              </a:spcBef>
              <a:buClr>
                <a:srgbClr val="A287D5"/>
              </a:buClr>
              <a:defRPr/>
            </a:pPr>
            <a:endParaRPr lang="en-GB" sz="1000" b="1" dirty="0">
              <a:solidFill>
                <a:schemeClr val="accent6"/>
              </a:solidFill>
            </a:endParaRPr>
          </a:p>
          <a:p>
            <a:pPr defTabSz="489347">
              <a:lnSpc>
                <a:spcPct val="110000"/>
              </a:lnSpc>
              <a:spcBef>
                <a:spcPts val="225"/>
              </a:spcBef>
              <a:buClr>
                <a:srgbClr val="A287D5"/>
              </a:buClr>
              <a:defRPr/>
            </a:pPr>
            <a:endParaRPr lang="en-GB" sz="1000" b="1" dirty="0">
              <a:solidFill>
                <a:schemeClr val="accent1"/>
              </a:solidFill>
              <a:latin typeface="Arial"/>
              <a:ea typeface="ヒラギノ角ゴ Pro W3"/>
              <a:cs typeface="Arial"/>
            </a:endParaRPr>
          </a:p>
        </p:txBody>
      </p:sp>
      <p:pic>
        <p:nvPicPr>
          <p:cNvPr id="2" name="Picture 1" descr="Icon&#10;&#10;Description automatically generated">
            <a:extLst>
              <a:ext uri="{FF2B5EF4-FFF2-40B4-BE49-F238E27FC236}">
                <a16:creationId xmlns:a16="http://schemas.microsoft.com/office/drawing/2014/main" id="{5B52381D-F1B8-93C0-71D6-8A5973B20A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2170" y="1060218"/>
            <a:ext cx="708393" cy="684213"/>
          </a:xfrm>
          <a:prstGeom prst="rect">
            <a:avLst/>
          </a:prstGeom>
        </p:spPr>
      </p:pic>
    </p:spTree>
    <p:custDataLst>
      <p:tags r:id="rId1"/>
    </p:custDataLst>
    <p:extLst>
      <p:ext uri="{BB962C8B-B14F-4D97-AF65-F5344CB8AC3E}">
        <p14:creationId xmlns:p14="http://schemas.microsoft.com/office/powerpoint/2010/main" val="52945390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B635370-A01F-4DD0-B7A2-62108BF2F85C}"/>
              </a:ext>
            </a:extLst>
          </p:cNvPr>
          <p:cNvSpPr>
            <a:spLocks noGrp="1" noChangeArrowheads="1"/>
          </p:cNvSpPr>
          <p:nvPr>
            <p:ph type="title" idx="4294967295"/>
          </p:nvPr>
        </p:nvSpPr>
        <p:spPr>
          <a:xfrm>
            <a:off x="450105" y="411974"/>
            <a:ext cx="6783952" cy="423863"/>
          </a:xfrm>
        </p:spPr>
        <p:txBody>
          <a:bodyPr vert="horz" wrap="square" lIns="65437" tIns="32719" rIns="65437" bIns="32719" numCol="1" anchor="t" anchorCtr="0" compatLnSpc="1">
            <a:prstTxWarp prst="textNoShape">
              <a:avLst/>
            </a:prstTxWarp>
          </a:bodyPr>
          <a:lstStyle/>
          <a:p>
            <a:r>
              <a:rPr lang="en-GB" altLang="en-US"/>
              <a:t>Future changes</a:t>
            </a:r>
            <a:br>
              <a:rPr lang="en-GB" altLang="en-US" sz="2200"/>
            </a:br>
            <a:r>
              <a:rPr lang="en-GB" altLang="en-US" sz="1800" b="0"/>
              <a:t>Pensions Dashboards   </a:t>
            </a:r>
          </a:p>
        </p:txBody>
      </p:sp>
      <p:sp>
        <p:nvSpPr>
          <p:cNvPr id="46083" name="Rectangle 3">
            <a:extLst>
              <a:ext uri="{FF2B5EF4-FFF2-40B4-BE49-F238E27FC236}">
                <a16:creationId xmlns:a16="http://schemas.microsoft.com/office/drawing/2014/main" id="{FA15B88B-6A85-451A-B100-0D95F2A01ACA}"/>
              </a:ext>
            </a:extLst>
          </p:cNvPr>
          <p:cNvSpPr>
            <a:spLocks noGrp="1" noChangeArrowheads="1"/>
          </p:cNvSpPr>
          <p:nvPr>
            <p:ph type="body" idx="4294967295"/>
          </p:nvPr>
        </p:nvSpPr>
        <p:spPr>
          <a:xfrm>
            <a:off x="476176" y="1177999"/>
            <a:ext cx="6437961" cy="3285536"/>
          </a:xfrm>
          <a:ln>
            <a:miter lim="800000"/>
            <a:headEnd/>
            <a:tailEnd/>
          </a:ln>
        </p:spPr>
        <p:txBody>
          <a:bodyPr vert="horz" wrap="square" lIns="65437" tIns="32719" rIns="65437" bIns="32719" numCol="1" anchor="t" anchorCtr="0" compatLnSpc="1">
            <a:prstTxWarp prst="textNoShape">
              <a:avLst/>
            </a:prstTxWarp>
          </a:bodyPr>
          <a:lstStyle/>
          <a:p>
            <a:pPr marL="0" indent="0">
              <a:lnSpc>
                <a:spcPct val="100000"/>
              </a:lnSpc>
              <a:spcBef>
                <a:spcPts val="450"/>
              </a:spcBef>
              <a:spcAft>
                <a:spcPts val="450"/>
              </a:spcAft>
              <a:buNone/>
              <a:defRPr/>
            </a:pPr>
            <a:r>
              <a:rPr lang="en-GB" sz="1400" dirty="0">
                <a:ea typeface="+mn-lt"/>
                <a:cs typeface="+mn-lt"/>
              </a:rPr>
              <a:t>Turning to pensions dashboards, I’m sure you’ve read about this in the trade media, but we wanted to take this opportunity to talk to you about the role you can play: </a:t>
            </a:r>
          </a:p>
          <a:p>
            <a:pPr>
              <a:lnSpc>
                <a:spcPct val="100000"/>
              </a:lnSpc>
              <a:spcBef>
                <a:spcPts val="200"/>
              </a:spcBef>
              <a:spcAft>
                <a:spcPts val="200"/>
              </a:spcAft>
              <a:buFont typeface="Wingdings" panose="05000000000000000000" pitchFamily="2" charset="2"/>
              <a:buChar char="ü"/>
              <a:defRPr/>
            </a:pPr>
            <a:r>
              <a:rPr lang="en-GB" sz="1400" dirty="0">
                <a:ea typeface="+mn-lt"/>
                <a:cs typeface="+mn-lt"/>
              </a:rPr>
              <a:t>AE has meant that more people are saving into pensions than ever before and from an early age. </a:t>
            </a:r>
          </a:p>
          <a:p>
            <a:pPr>
              <a:lnSpc>
                <a:spcPct val="100000"/>
              </a:lnSpc>
              <a:spcBef>
                <a:spcPts val="200"/>
              </a:spcBef>
              <a:spcAft>
                <a:spcPts val="200"/>
              </a:spcAft>
              <a:buFont typeface="Wingdings" panose="05000000000000000000" pitchFamily="2" charset="2"/>
              <a:buChar char="ü"/>
              <a:defRPr/>
            </a:pPr>
            <a:r>
              <a:rPr lang="en-GB" sz="1400" dirty="0">
                <a:ea typeface="+mn-lt"/>
                <a:cs typeface="+mn-lt"/>
              </a:rPr>
              <a:t>This means most people will end up with more than one or two pots.</a:t>
            </a:r>
          </a:p>
          <a:p>
            <a:pPr>
              <a:lnSpc>
                <a:spcPct val="100000"/>
              </a:lnSpc>
              <a:spcBef>
                <a:spcPts val="200"/>
              </a:spcBef>
              <a:spcAft>
                <a:spcPts val="200"/>
              </a:spcAft>
              <a:buFont typeface="Wingdings" panose="05000000000000000000" pitchFamily="2" charset="2"/>
              <a:buChar char="ü"/>
              <a:defRPr/>
            </a:pPr>
            <a:r>
              <a:rPr lang="en-GB" sz="1400" dirty="0">
                <a:ea typeface="+mn-lt"/>
                <a:cs typeface="+mn-lt"/>
              </a:rPr>
              <a:t>We know that keeping track of multiple pots can be tricky, people don’t always let schemes know when they move home, or change name, and this has resulted in a big increase in lost pension pots over the last few years.</a:t>
            </a:r>
          </a:p>
        </p:txBody>
      </p:sp>
      <p:sp>
        <p:nvSpPr>
          <p:cNvPr id="3" name="Rectangle 2">
            <a:extLst>
              <a:ext uri="{FF2B5EF4-FFF2-40B4-BE49-F238E27FC236}">
                <a16:creationId xmlns:a16="http://schemas.microsoft.com/office/drawing/2014/main" id="{31D27229-7DEA-5D1D-9E20-1F9F124EC324}"/>
              </a:ext>
            </a:extLst>
          </p:cNvPr>
          <p:cNvSpPr/>
          <p:nvPr/>
        </p:nvSpPr>
        <p:spPr bwMode="auto">
          <a:xfrm>
            <a:off x="6998208" y="1357796"/>
            <a:ext cx="2145792" cy="1623986"/>
          </a:xfrm>
          <a:prstGeom prst="rect">
            <a:avLst/>
          </a:prstGeom>
          <a:solidFill>
            <a:srgbClr val="E9E7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10" name="TextBox 9">
            <a:extLst>
              <a:ext uri="{FF2B5EF4-FFF2-40B4-BE49-F238E27FC236}">
                <a16:creationId xmlns:a16="http://schemas.microsoft.com/office/drawing/2014/main" id="{5BD1335D-5BB7-1CDE-2F2C-EF3748078563}"/>
              </a:ext>
            </a:extLst>
          </p:cNvPr>
          <p:cNvSpPr txBox="1"/>
          <p:nvPr/>
        </p:nvSpPr>
        <p:spPr>
          <a:xfrm>
            <a:off x="7087724" y="1785001"/>
            <a:ext cx="1741483" cy="1049518"/>
          </a:xfrm>
          <a:prstGeom prst="rect">
            <a:avLst/>
          </a:prstGeom>
          <a:noFill/>
        </p:spPr>
        <p:txBody>
          <a:bodyPr wrap="square" lIns="91440" tIns="45720" rIns="91440" bIns="45720" rtlCol="0" anchor="t">
            <a:spAutoFit/>
          </a:bodyPr>
          <a:lstStyle/>
          <a:p>
            <a:pPr defTabSz="489347">
              <a:lnSpc>
                <a:spcPct val="110000"/>
              </a:lnSpc>
              <a:spcBef>
                <a:spcPts val="225"/>
              </a:spcBef>
              <a:defRPr/>
            </a:pPr>
            <a:endParaRPr lang="en-GB" sz="200" b="1" dirty="0">
              <a:solidFill>
                <a:schemeClr val="accent1"/>
              </a:solidFill>
              <a:latin typeface="Arial"/>
              <a:ea typeface="ヒラギノ角ゴ Pro W3"/>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000" b="1" dirty="0">
                <a:solidFill>
                  <a:schemeClr val="accent1"/>
                </a:solidFill>
                <a:latin typeface="Arial"/>
                <a:ea typeface="ヒラギノ角ゴ Pro W3"/>
                <a:cs typeface="Arial"/>
              </a:rPr>
              <a:t>For information about the Pensions Dashboard Programme (PDP) visit their website:</a:t>
            </a:r>
            <a:br>
              <a:rPr lang="en-GB" sz="1000" b="1" dirty="0">
                <a:solidFill>
                  <a:schemeClr val="accent1"/>
                </a:solidFill>
                <a:latin typeface="Arial"/>
                <a:ea typeface="ヒラギノ角ゴ Pro W3"/>
                <a:cs typeface="Arial"/>
              </a:rPr>
            </a:br>
            <a:r>
              <a:rPr kumimoji="0" lang="en-GB" sz="1000" b="1" i="0" u="sng" strike="noStrike" kern="1200" cap="none" spc="0" normalizeH="0" baseline="0" noProof="0" dirty="0">
                <a:ln>
                  <a:noFill/>
                </a:ln>
                <a:solidFill>
                  <a:schemeClr val="accent6"/>
                </a:solidFill>
                <a:effectLst/>
                <a:uLnTx/>
                <a:uFillTx/>
                <a:latin typeface="Arial" charset="0"/>
                <a:ea typeface="ヒラギノ角ゴ Pro W3" pitchFamily="96" charset="-128"/>
                <a:cs typeface="+mn-cs"/>
                <a:hlinkClick r:id="rId3">
                  <a:extLst>
                    <a:ext uri="{A12FA001-AC4F-418D-AE19-62706E023703}">
                      <ahyp:hlinkClr xmlns:ahyp="http://schemas.microsoft.com/office/drawing/2018/hyperlinkcolor" val="tx"/>
                    </a:ext>
                  </a:extLst>
                </a:hlinkClick>
              </a:rPr>
              <a:t>Pensions dashboard programme</a:t>
            </a:r>
            <a:endParaRPr lang="en-GB" sz="600" b="1" dirty="0">
              <a:solidFill>
                <a:schemeClr val="accent6"/>
              </a:solidFill>
              <a:latin typeface="Arial"/>
              <a:ea typeface="ヒラギノ角ゴ Pro W3"/>
              <a:cs typeface="Arial"/>
            </a:endParaRPr>
          </a:p>
        </p:txBody>
      </p:sp>
      <p:pic>
        <p:nvPicPr>
          <p:cNvPr id="4" name="Picture 3" descr="Icon&#10;&#10;Description automatically generated">
            <a:extLst>
              <a:ext uri="{FF2B5EF4-FFF2-40B4-BE49-F238E27FC236}">
                <a16:creationId xmlns:a16="http://schemas.microsoft.com/office/drawing/2014/main" id="{AB944952-AF8F-CE3B-DDEB-BABA980686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169" y="1095375"/>
            <a:ext cx="708393" cy="684216"/>
          </a:xfrm>
          <a:prstGeom prst="rect">
            <a:avLst/>
          </a:prstGeom>
        </p:spPr>
      </p:pic>
    </p:spTree>
    <p:custDataLst>
      <p:tags r:id="rId1"/>
    </p:custDataLst>
    <p:extLst>
      <p:ext uri="{BB962C8B-B14F-4D97-AF65-F5344CB8AC3E}">
        <p14:creationId xmlns:p14="http://schemas.microsoft.com/office/powerpoint/2010/main" val="374028370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A032358-A35D-1A8C-3733-C9A5CCD9DF0C}"/>
              </a:ext>
            </a:extLst>
          </p:cNvPr>
          <p:cNvSpPr txBox="1">
            <a:spLocks noChangeArrowheads="1"/>
          </p:cNvSpPr>
          <p:nvPr/>
        </p:nvSpPr>
        <p:spPr bwMode="auto">
          <a:xfrm>
            <a:off x="450105" y="411974"/>
            <a:ext cx="6783952" cy="423863"/>
          </a:xfrm>
          <a:prstGeom prst="rect">
            <a:avLst/>
          </a:prstGeom>
          <a:noFill/>
          <a:ln w="9525">
            <a:noFill/>
            <a:miter lim="800000"/>
            <a:headEnd/>
            <a:tailEnd/>
          </a:ln>
        </p:spPr>
        <p:txBody>
          <a:bodyPr vert="horz" wrap="square" lIns="65437" tIns="32719" rIns="65437" bIns="32719" numCol="1" anchor="t" anchorCtr="0" compatLnSpc="1">
            <a:prstTxWarp prst="textNoShape">
              <a:avLst/>
            </a:prstTxWarp>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1800" b="1">
                <a:solidFill>
                  <a:srgbClr val="482A87"/>
                </a:solidFill>
                <a:latin typeface="Arial" charset="0"/>
                <a:ea typeface="ヒラギノ角ゴ Pro W3" pitchFamily="96" charset="-128"/>
              </a:defRPr>
            </a:lvl2pPr>
            <a:lvl3pPr algn="l" rtl="0" eaLnBrk="1" fontAlgn="base" hangingPunct="1">
              <a:spcBef>
                <a:spcPct val="0"/>
              </a:spcBef>
              <a:spcAft>
                <a:spcPct val="0"/>
              </a:spcAft>
              <a:defRPr sz="1800" b="1">
                <a:solidFill>
                  <a:srgbClr val="482A87"/>
                </a:solidFill>
                <a:latin typeface="Arial" charset="0"/>
                <a:ea typeface="ヒラギノ角ゴ Pro W3" pitchFamily="96" charset="-128"/>
              </a:defRPr>
            </a:lvl3pPr>
            <a:lvl4pPr algn="l" rtl="0" eaLnBrk="1" fontAlgn="base" hangingPunct="1">
              <a:spcBef>
                <a:spcPct val="0"/>
              </a:spcBef>
              <a:spcAft>
                <a:spcPct val="0"/>
              </a:spcAft>
              <a:defRPr sz="1800" b="1">
                <a:solidFill>
                  <a:srgbClr val="482A87"/>
                </a:solidFill>
                <a:latin typeface="Arial" charset="0"/>
                <a:ea typeface="ヒラギノ角ゴ Pro W3" pitchFamily="96" charset="-128"/>
              </a:defRPr>
            </a:lvl4pPr>
            <a:lvl5pPr algn="l" rtl="0" eaLnBrk="1" fontAlgn="base" hangingPunct="1">
              <a:spcBef>
                <a:spcPct val="0"/>
              </a:spcBef>
              <a:spcAft>
                <a:spcPct val="0"/>
              </a:spcAft>
              <a:defRPr sz="1800" b="1">
                <a:solidFill>
                  <a:srgbClr val="482A87"/>
                </a:solidFill>
                <a:latin typeface="Arial" charset="0"/>
                <a:ea typeface="ヒラギノ角ゴ Pro W3" pitchFamily="96" charset="-128"/>
              </a:defRPr>
            </a:lvl5pPr>
            <a:lvl6pPr marL="342900" algn="l" rtl="0" eaLnBrk="1" fontAlgn="base" hangingPunct="1">
              <a:spcBef>
                <a:spcPct val="0"/>
              </a:spcBef>
              <a:spcAft>
                <a:spcPct val="0"/>
              </a:spcAft>
              <a:defRPr sz="1800" b="1">
                <a:solidFill>
                  <a:srgbClr val="482A87"/>
                </a:solidFill>
                <a:latin typeface="Arial" charset="0"/>
                <a:ea typeface="ヒラギノ角ゴ Pro W3" pitchFamily="96" charset="-128"/>
              </a:defRPr>
            </a:lvl6pPr>
            <a:lvl7pPr marL="685800" algn="l" rtl="0" eaLnBrk="1" fontAlgn="base" hangingPunct="1">
              <a:spcBef>
                <a:spcPct val="0"/>
              </a:spcBef>
              <a:spcAft>
                <a:spcPct val="0"/>
              </a:spcAft>
              <a:defRPr sz="1800" b="1">
                <a:solidFill>
                  <a:srgbClr val="482A87"/>
                </a:solidFill>
                <a:latin typeface="Arial" charset="0"/>
                <a:ea typeface="ヒラギノ角ゴ Pro W3" pitchFamily="96" charset="-128"/>
              </a:defRPr>
            </a:lvl7pPr>
            <a:lvl8pPr marL="1028700" algn="l" rtl="0" eaLnBrk="1" fontAlgn="base" hangingPunct="1">
              <a:spcBef>
                <a:spcPct val="0"/>
              </a:spcBef>
              <a:spcAft>
                <a:spcPct val="0"/>
              </a:spcAft>
              <a:defRPr sz="1800" b="1">
                <a:solidFill>
                  <a:srgbClr val="482A87"/>
                </a:solidFill>
                <a:latin typeface="Arial" charset="0"/>
                <a:ea typeface="ヒラギノ角ゴ Pro W3" pitchFamily="96" charset="-128"/>
              </a:defRPr>
            </a:lvl8pPr>
            <a:lvl9pPr marL="1371600" algn="l" rtl="0" eaLnBrk="1" fontAlgn="base" hangingPunct="1">
              <a:spcBef>
                <a:spcPct val="0"/>
              </a:spcBef>
              <a:spcAft>
                <a:spcPct val="0"/>
              </a:spcAft>
              <a:defRPr sz="1800" b="1">
                <a:solidFill>
                  <a:srgbClr val="482A87"/>
                </a:solidFill>
                <a:latin typeface="Arial" charset="0"/>
                <a:ea typeface="ヒラギノ角ゴ Pro W3" pitchFamily="96" charset="-128"/>
              </a:defRPr>
            </a:lvl9pPr>
          </a:lstStyle>
          <a:p>
            <a:r>
              <a:rPr lang="en-GB" altLang="en-US" sz="2200" kern="0"/>
              <a:t>Future changes</a:t>
            </a:r>
            <a:br>
              <a:rPr lang="en-GB" altLang="en-US" sz="2200" kern="0"/>
            </a:br>
            <a:r>
              <a:rPr lang="en-GB" altLang="en-US" sz="1800" b="0" kern="0"/>
              <a:t>Pensions Dashboards </a:t>
            </a:r>
            <a:r>
              <a:rPr lang="en-GB" altLang="en-US" sz="1400" b="0" kern="0"/>
              <a:t>continued…  </a:t>
            </a:r>
          </a:p>
        </p:txBody>
      </p:sp>
      <p:sp>
        <p:nvSpPr>
          <p:cNvPr id="3" name="Rectangle 3">
            <a:extLst>
              <a:ext uri="{FF2B5EF4-FFF2-40B4-BE49-F238E27FC236}">
                <a16:creationId xmlns:a16="http://schemas.microsoft.com/office/drawing/2014/main" id="{4CD38635-38B1-4E63-EBCC-D2C716D9D223}"/>
              </a:ext>
            </a:extLst>
          </p:cNvPr>
          <p:cNvSpPr txBox="1">
            <a:spLocks noChangeArrowheads="1"/>
          </p:cNvSpPr>
          <p:nvPr/>
        </p:nvSpPr>
        <p:spPr bwMode="auto">
          <a:xfrm>
            <a:off x="476176" y="1177999"/>
            <a:ext cx="6437961" cy="3285536"/>
          </a:xfrm>
          <a:prstGeom prst="rect">
            <a:avLst/>
          </a:prstGeom>
          <a:noFill/>
          <a:ln w="9525">
            <a:noFill/>
            <a:miter lim="800000"/>
            <a:headEnd/>
            <a:tailEnd/>
          </a:ln>
        </p:spPr>
        <p:txBody>
          <a:bodyPr vert="horz" wrap="square" lIns="65437" tIns="32719" rIns="65437" bIns="32719" numCol="1" anchor="t" anchorCtr="0" compatLnSpc="1">
            <a:prstTxWarp prst="textNoShape">
              <a:avLst/>
            </a:prstTxWarp>
          </a:bodyPr>
          <a:lstStyle>
            <a:lvl1pPr marL="257175" indent="-257175" algn="l" rtl="0" eaLnBrk="1" fontAlgn="base" hangingPunct="1">
              <a:lnSpc>
                <a:spcPct val="110000"/>
              </a:lnSpc>
              <a:spcBef>
                <a:spcPct val="20000"/>
              </a:spcBef>
              <a:spcAft>
                <a:spcPct val="0"/>
              </a:spcAft>
              <a:buClr>
                <a:schemeClr val="accent2"/>
              </a:buClr>
              <a:buFont typeface="Times" pitchFamily="96" charset="0"/>
              <a:buChar char="•"/>
              <a:defRPr sz="2000">
                <a:solidFill>
                  <a:schemeClr val="tx1"/>
                </a:solidFill>
                <a:latin typeface="+mn-lt"/>
                <a:ea typeface="+mn-ea"/>
                <a:cs typeface="+mn-cs"/>
              </a:defRPr>
            </a:lvl1pPr>
            <a:lvl2pPr marL="557213" indent="-214313" algn="l" rtl="0" eaLnBrk="1" fontAlgn="base" hangingPunct="1">
              <a:lnSpc>
                <a:spcPct val="110000"/>
              </a:lnSpc>
              <a:spcBef>
                <a:spcPct val="20000"/>
              </a:spcBef>
              <a:spcAft>
                <a:spcPct val="0"/>
              </a:spcAft>
              <a:buClr>
                <a:schemeClr val="accent2"/>
              </a:buClr>
              <a:buChar char="–"/>
              <a:defRPr sz="1800">
                <a:solidFill>
                  <a:schemeClr val="tx1"/>
                </a:solidFill>
                <a:latin typeface="+mn-lt"/>
                <a:ea typeface="+mn-ea"/>
              </a:defRPr>
            </a:lvl2pPr>
            <a:lvl3pPr marL="857250" indent="-171450" algn="l" rtl="0" eaLnBrk="1" fontAlgn="base" hangingPunct="1">
              <a:lnSpc>
                <a:spcPct val="110000"/>
              </a:lnSpc>
              <a:spcBef>
                <a:spcPct val="20000"/>
              </a:spcBef>
              <a:spcAft>
                <a:spcPct val="0"/>
              </a:spcAft>
              <a:buClr>
                <a:schemeClr val="accent2"/>
              </a:buClr>
              <a:buFont typeface="Times" pitchFamily="96" charset="0"/>
              <a:buChar char="•"/>
              <a:defRPr sz="1800">
                <a:solidFill>
                  <a:schemeClr val="tx1"/>
                </a:solidFill>
                <a:latin typeface="+mn-lt"/>
                <a:ea typeface="+mn-ea"/>
              </a:defRPr>
            </a:lvl3pPr>
            <a:lvl4pPr marL="1200150" indent="-171450" algn="l" rtl="0" eaLnBrk="1" fontAlgn="base" hangingPunct="1">
              <a:spcBef>
                <a:spcPct val="20000"/>
              </a:spcBef>
              <a:spcAft>
                <a:spcPct val="0"/>
              </a:spcAft>
              <a:buClr>
                <a:schemeClr val="accent2"/>
              </a:buClr>
              <a:defRPr sz="1800">
                <a:solidFill>
                  <a:schemeClr val="tx1"/>
                </a:solidFill>
                <a:latin typeface="+mn-lt"/>
                <a:ea typeface="+mn-ea"/>
              </a:defRPr>
            </a:lvl4pPr>
            <a:lvl5pPr marL="1543050" indent="-171450" algn="l" rtl="0" eaLnBrk="1" fontAlgn="base" hangingPunct="1">
              <a:spcBef>
                <a:spcPct val="20000"/>
              </a:spcBef>
              <a:spcAft>
                <a:spcPct val="0"/>
              </a:spcAft>
              <a:buClr>
                <a:schemeClr val="accent2"/>
              </a:buClr>
              <a:buChar char="»"/>
              <a:defRPr sz="1800">
                <a:solidFill>
                  <a:schemeClr val="tx1"/>
                </a:solidFill>
                <a:latin typeface="+mn-lt"/>
                <a:ea typeface="+mn-ea"/>
              </a:defRPr>
            </a:lvl5pPr>
            <a:lvl6pPr marL="1885950" indent="-171450" algn="l" rtl="0" eaLnBrk="1" fontAlgn="base" hangingPunct="1">
              <a:spcBef>
                <a:spcPct val="20000"/>
              </a:spcBef>
              <a:spcAft>
                <a:spcPct val="0"/>
              </a:spcAft>
              <a:buChar char="»"/>
              <a:defRPr>
                <a:solidFill>
                  <a:schemeClr val="tx1"/>
                </a:solidFill>
                <a:latin typeface="+mn-lt"/>
                <a:ea typeface="+mn-ea"/>
              </a:defRPr>
            </a:lvl6pPr>
            <a:lvl7pPr marL="2228850" indent="-171450" algn="l" rtl="0" eaLnBrk="1" fontAlgn="base" hangingPunct="1">
              <a:spcBef>
                <a:spcPct val="20000"/>
              </a:spcBef>
              <a:spcAft>
                <a:spcPct val="0"/>
              </a:spcAft>
              <a:buChar char="»"/>
              <a:defRPr>
                <a:solidFill>
                  <a:schemeClr val="tx1"/>
                </a:solidFill>
                <a:latin typeface="+mn-lt"/>
                <a:ea typeface="+mn-ea"/>
              </a:defRPr>
            </a:lvl7pPr>
            <a:lvl8pPr marL="2571750" indent="-171450" algn="l" rtl="0" eaLnBrk="1" fontAlgn="base" hangingPunct="1">
              <a:spcBef>
                <a:spcPct val="20000"/>
              </a:spcBef>
              <a:spcAft>
                <a:spcPct val="0"/>
              </a:spcAft>
              <a:buChar char="»"/>
              <a:defRPr>
                <a:solidFill>
                  <a:schemeClr val="tx1"/>
                </a:solidFill>
                <a:latin typeface="+mn-lt"/>
                <a:ea typeface="+mn-ea"/>
              </a:defRPr>
            </a:lvl8pPr>
            <a:lvl9pPr marL="2914650" indent="-171450" algn="l" rtl="0" eaLnBrk="1" fontAlgn="base" hangingPunct="1">
              <a:spcBef>
                <a:spcPct val="20000"/>
              </a:spcBef>
              <a:spcAft>
                <a:spcPct val="0"/>
              </a:spcAft>
              <a:buChar char="»"/>
              <a:defRPr>
                <a:solidFill>
                  <a:schemeClr val="tx1"/>
                </a:solidFill>
                <a:latin typeface="+mn-lt"/>
                <a:ea typeface="+mn-ea"/>
              </a:defRPr>
            </a:lvl9pPr>
          </a:lstStyle>
          <a:p>
            <a:pPr marL="0" indent="0">
              <a:lnSpc>
                <a:spcPct val="100000"/>
              </a:lnSpc>
              <a:spcBef>
                <a:spcPts val="450"/>
              </a:spcBef>
              <a:spcAft>
                <a:spcPts val="450"/>
              </a:spcAft>
              <a:buFont typeface="Times" pitchFamily="96" charset="0"/>
              <a:buNone/>
              <a:defRPr/>
            </a:pPr>
            <a:r>
              <a:rPr lang="en-GB" sz="1400" b="1" kern="0" dirty="0">
                <a:ea typeface="+mn-lt"/>
                <a:cs typeface="+mn-lt"/>
              </a:rPr>
              <a:t>PPI Lost Pensions Survey 2022 </a:t>
            </a:r>
            <a:r>
              <a:rPr lang="en-GB" sz="1400" kern="0" dirty="0">
                <a:ea typeface="+mn-lt"/>
                <a:cs typeface="+mn-lt"/>
              </a:rPr>
              <a:t>shows the scale of the problem. It showed that over 2.8m pension pots are considered lost, this is an increase of </a:t>
            </a:r>
            <a:r>
              <a:rPr lang="en-GB" sz="1400" b="1" kern="0" dirty="0">
                <a:ea typeface="+mn-lt"/>
                <a:cs typeface="+mn-lt"/>
              </a:rPr>
              <a:t>75%</a:t>
            </a:r>
            <a:r>
              <a:rPr lang="en-GB" sz="1400" kern="0" dirty="0">
                <a:ea typeface="+mn-lt"/>
                <a:cs typeface="+mn-lt"/>
              </a:rPr>
              <a:t> between </a:t>
            </a:r>
            <a:r>
              <a:rPr lang="en-GB" sz="1400" b="1" kern="0" dirty="0">
                <a:ea typeface="+mn-lt"/>
                <a:cs typeface="+mn-lt"/>
              </a:rPr>
              <a:t>2018 to 2022</a:t>
            </a:r>
            <a:r>
              <a:rPr lang="en-GB" sz="1400" kern="0" dirty="0">
                <a:ea typeface="+mn-lt"/>
                <a:cs typeface="+mn-lt"/>
              </a:rPr>
              <a:t>. The average value of a lost pot is not hundreds, but thousands of pounds, an average of </a:t>
            </a:r>
            <a:r>
              <a:rPr lang="en-GB" sz="1400" b="1" kern="0" dirty="0">
                <a:ea typeface="+mn-lt"/>
                <a:cs typeface="+mn-lt"/>
              </a:rPr>
              <a:t>£9,470</a:t>
            </a:r>
            <a:r>
              <a:rPr lang="en-GB" sz="1400" kern="0" dirty="0">
                <a:ea typeface="+mn-lt"/>
                <a:cs typeface="+mn-lt"/>
              </a:rPr>
              <a:t>. A significant amount for a saver to be unaware of:  </a:t>
            </a:r>
          </a:p>
          <a:p>
            <a:pPr>
              <a:lnSpc>
                <a:spcPct val="100000"/>
              </a:lnSpc>
              <a:spcBef>
                <a:spcPts val="450"/>
              </a:spcBef>
              <a:spcAft>
                <a:spcPts val="450"/>
              </a:spcAft>
              <a:buFont typeface="Wingdings" panose="05000000000000000000" pitchFamily="2" charset="2"/>
              <a:buChar char="ü"/>
              <a:defRPr/>
            </a:pPr>
            <a:r>
              <a:rPr lang="en-GB" sz="1400" kern="0" dirty="0">
                <a:ea typeface="+mn-lt"/>
                <a:cs typeface="+mn-lt"/>
              </a:rPr>
              <a:t>The objective of dashboards is to help people to reconnect with lost pensions and show information in one place and from there they can seek advice and guidance and plan for retirement.  </a:t>
            </a:r>
          </a:p>
          <a:p>
            <a:pPr>
              <a:lnSpc>
                <a:spcPct val="100000"/>
              </a:lnSpc>
              <a:spcBef>
                <a:spcPts val="450"/>
              </a:spcBef>
              <a:spcAft>
                <a:spcPts val="450"/>
              </a:spcAft>
              <a:buFont typeface="Wingdings" panose="05000000000000000000" pitchFamily="2" charset="2"/>
              <a:buChar char="ü"/>
              <a:defRPr/>
            </a:pPr>
            <a:r>
              <a:rPr lang="en-GB" sz="1400" kern="0" dirty="0">
                <a:ea typeface="+mn-lt"/>
                <a:cs typeface="+mn-lt"/>
              </a:rPr>
              <a:t>There are around </a:t>
            </a:r>
            <a:r>
              <a:rPr lang="en-GB" sz="1400" b="1" kern="0" dirty="0">
                <a:ea typeface="+mn-lt"/>
                <a:cs typeface="+mn-lt"/>
              </a:rPr>
              <a:t>3,200 pension schemes </a:t>
            </a:r>
            <a:r>
              <a:rPr lang="en-GB" sz="1400" kern="0" dirty="0">
                <a:ea typeface="+mn-lt"/>
                <a:cs typeface="+mn-lt"/>
              </a:rPr>
              <a:t>in scope for dashboards, which between them cover more than </a:t>
            </a:r>
            <a:r>
              <a:rPr lang="en-GB" sz="1400" b="1" kern="0" dirty="0">
                <a:ea typeface="+mn-lt"/>
                <a:cs typeface="+mn-lt"/>
              </a:rPr>
              <a:t>42m savers</a:t>
            </a:r>
            <a:r>
              <a:rPr lang="en-GB" sz="1400" kern="0" dirty="0">
                <a:ea typeface="+mn-lt"/>
                <a:cs typeface="+mn-lt"/>
              </a:rPr>
              <a:t>. As well as workplace pension schemes which are regulated by TPR, the duties also apply to group personal pension schemes regulated by FCA.  </a:t>
            </a:r>
          </a:p>
          <a:p>
            <a:pPr marL="0" indent="0">
              <a:lnSpc>
                <a:spcPct val="100000"/>
              </a:lnSpc>
              <a:spcBef>
                <a:spcPts val="450"/>
              </a:spcBef>
              <a:spcAft>
                <a:spcPts val="450"/>
              </a:spcAft>
              <a:buFont typeface="Times" pitchFamily="96" charset="0"/>
              <a:buNone/>
              <a:defRPr/>
            </a:pPr>
            <a:endParaRPr lang="en-GB" sz="1300" kern="0" dirty="0">
              <a:ea typeface="+mn-lt"/>
              <a:cs typeface="+mn-lt"/>
            </a:endParaRPr>
          </a:p>
        </p:txBody>
      </p:sp>
      <p:pic>
        <p:nvPicPr>
          <p:cNvPr id="4" name="Picture 3">
            <a:extLst>
              <a:ext uri="{FF2B5EF4-FFF2-40B4-BE49-F238E27FC236}">
                <a16:creationId xmlns:a16="http://schemas.microsoft.com/office/drawing/2014/main" id="{278E7B5E-4755-2AB6-A9F8-13A199DC018D}"/>
              </a:ext>
            </a:extLst>
          </p:cNvPr>
          <p:cNvPicPr>
            <a:picLocks noChangeAspect="1"/>
          </p:cNvPicPr>
          <p:nvPr/>
        </p:nvPicPr>
        <p:blipFill>
          <a:blip r:embed="rId2"/>
          <a:stretch>
            <a:fillRect/>
          </a:stretch>
        </p:blipFill>
        <p:spPr>
          <a:xfrm>
            <a:off x="6998208" y="1427363"/>
            <a:ext cx="2145792" cy="1312992"/>
          </a:xfrm>
          <a:prstGeom prst="rect">
            <a:avLst/>
          </a:prstGeom>
        </p:spPr>
      </p:pic>
      <p:sp>
        <p:nvSpPr>
          <p:cNvPr id="5" name="TextBox 4">
            <a:extLst>
              <a:ext uri="{FF2B5EF4-FFF2-40B4-BE49-F238E27FC236}">
                <a16:creationId xmlns:a16="http://schemas.microsoft.com/office/drawing/2014/main" id="{77859B59-317D-A403-57A1-28DE2A793FDD}"/>
              </a:ext>
            </a:extLst>
          </p:cNvPr>
          <p:cNvSpPr txBox="1"/>
          <p:nvPr/>
        </p:nvSpPr>
        <p:spPr>
          <a:xfrm>
            <a:off x="7087724" y="1722710"/>
            <a:ext cx="1801368" cy="1146148"/>
          </a:xfrm>
          <a:prstGeom prst="rect">
            <a:avLst/>
          </a:prstGeom>
          <a:noFill/>
        </p:spPr>
        <p:txBody>
          <a:bodyPr wrap="square">
            <a:spAutoFit/>
          </a:bodyPr>
          <a:lstStyle/>
          <a:p>
            <a:pPr defTabSz="489347">
              <a:lnSpc>
                <a:spcPct val="110000"/>
              </a:lnSpc>
              <a:spcBef>
                <a:spcPts val="225"/>
              </a:spcBef>
              <a:buClr>
                <a:srgbClr val="A287D5"/>
              </a:buClr>
              <a:defRPr/>
            </a:pPr>
            <a:r>
              <a:rPr lang="en-GB" sz="1000" b="1" dirty="0">
                <a:solidFill>
                  <a:schemeClr val="accent1"/>
                </a:solidFill>
                <a:latin typeface="Arial"/>
                <a:ea typeface="ヒラギノ角ゴ Pro W3"/>
                <a:cs typeface="Arial"/>
              </a:rPr>
              <a:t>To view the Pensions Policy Institute (PPI) lost pensions survey 2018 – 2022 visit PPI website:</a:t>
            </a:r>
          </a:p>
          <a:p>
            <a:pPr defTabSz="489347">
              <a:lnSpc>
                <a:spcPct val="110000"/>
              </a:lnSpc>
              <a:spcBef>
                <a:spcPts val="225"/>
              </a:spcBef>
              <a:buClr>
                <a:srgbClr val="A287D5"/>
              </a:buClr>
              <a:defRPr/>
            </a:pPr>
            <a:r>
              <a:rPr lang="en-GB" sz="1000" b="1" dirty="0">
                <a:solidFill>
                  <a:schemeClr val="accent6"/>
                </a:solidFill>
                <a:hlinkClick r:id="rId3">
                  <a:extLst>
                    <a:ext uri="{A12FA001-AC4F-418D-AE19-62706E023703}">
                      <ahyp:hlinkClr xmlns:ahyp="http://schemas.microsoft.com/office/drawing/2018/hyperlinkcolor" val="tx"/>
                    </a:ext>
                  </a:extLst>
                </a:hlinkClick>
              </a:rPr>
              <a:t>Pensions Policy Institute </a:t>
            </a:r>
            <a:endParaRPr lang="en-GB" sz="1000" b="1" dirty="0">
              <a:solidFill>
                <a:schemeClr val="accent6"/>
              </a:solidFill>
            </a:endParaRPr>
          </a:p>
          <a:p>
            <a:pPr defTabSz="489347">
              <a:lnSpc>
                <a:spcPct val="110000"/>
              </a:lnSpc>
              <a:spcBef>
                <a:spcPts val="225"/>
              </a:spcBef>
              <a:buClr>
                <a:srgbClr val="A287D5"/>
              </a:buClr>
              <a:defRPr/>
            </a:pPr>
            <a:endParaRPr lang="en-GB" sz="1000" b="1" dirty="0">
              <a:solidFill>
                <a:schemeClr val="accent1"/>
              </a:solidFill>
              <a:latin typeface="Arial"/>
              <a:ea typeface="ヒラギノ角ゴ Pro W3"/>
              <a:cs typeface="Arial"/>
            </a:endParaRPr>
          </a:p>
        </p:txBody>
      </p:sp>
      <p:pic>
        <p:nvPicPr>
          <p:cNvPr id="6" name="Picture 5" descr="Icon&#10;&#10;Description automatically generated">
            <a:extLst>
              <a:ext uri="{FF2B5EF4-FFF2-40B4-BE49-F238E27FC236}">
                <a16:creationId xmlns:a16="http://schemas.microsoft.com/office/drawing/2014/main" id="{D5BEB590-0D33-3971-EFF4-B1D58A22E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170" y="1060218"/>
            <a:ext cx="708393" cy="684213"/>
          </a:xfrm>
          <a:prstGeom prst="rect">
            <a:avLst/>
          </a:prstGeom>
        </p:spPr>
      </p:pic>
    </p:spTree>
    <p:extLst>
      <p:ext uri="{BB962C8B-B14F-4D97-AF65-F5344CB8AC3E}">
        <p14:creationId xmlns:p14="http://schemas.microsoft.com/office/powerpoint/2010/main" val="9814500"/>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D43F947-B3C5-F68B-C189-63999508C3FE}"/>
              </a:ext>
            </a:extLst>
          </p:cNvPr>
          <p:cNvSpPr txBox="1">
            <a:spLocks noChangeArrowheads="1"/>
          </p:cNvSpPr>
          <p:nvPr/>
        </p:nvSpPr>
        <p:spPr bwMode="auto">
          <a:xfrm>
            <a:off x="450105" y="411974"/>
            <a:ext cx="6783952" cy="423863"/>
          </a:xfrm>
          <a:prstGeom prst="rect">
            <a:avLst/>
          </a:prstGeom>
          <a:noFill/>
          <a:ln w="9525">
            <a:noFill/>
            <a:miter lim="800000"/>
            <a:headEnd/>
            <a:tailEnd/>
          </a:ln>
        </p:spPr>
        <p:txBody>
          <a:bodyPr vert="horz" wrap="square" lIns="65437" tIns="32719" rIns="65437" bIns="32719" numCol="1" anchor="t" anchorCtr="0" compatLnSpc="1">
            <a:prstTxWarp prst="textNoShape">
              <a:avLst/>
            </a:prstTxWarp>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1800" b="1">
                <a:solidFill>
                  <a:srgbClr val="482A87"/>
                </a:solidFill>
                <a:latin typeface="Arial" charset="0"/>
                <a:ea typeface="ヒラギノ角ゴ Pro W3" pitchFamily="96" charset="-128"/>
              </a:defRPr>
            </a:lvl2pPr>
            <a:lvl3pPr algn="l" rtl="0" eaLnBrk="1" fontAlgn="base" hangingPunct="1">
              <a:spcBef>
                <a:spcPct val="0"/>
              </a:spcBef>
              <a:spcAft>
                <a:spcPct val="0"/>
              </a:spcAft>
              <a:defRPr sz="1800" b="1">
                <a:solidFill>
                  <a:srgbClr val="482A87"/>
                </a:solidFill>
                <a:latin typeface="Arial" charset="0"/>
                <a:ea typeface="ヒラギノ角ゴ Pro W3" pitchFamily="96" charset="-128"/>
              </a:defRPr>
            </a:lvl3pPr>
            <a:lvl4pPr algn="l" rtl="0" eaLnBrk="1" fontAlgn="base" hangingPunct="1">
              <a:spcBef>
                <a:spcPct val="0"/>
              </a:spcBef>
              <a:spcAft>
                <a:spcPct val="0"/>
              </a:spcAft>
              <a:defRPr sz="1800" b="1">
                <a:solidFill>
                  <a:srgbClr val="482A87"/>
                </a:solidFill>
                <a:latin typeface="Arial" charset="0"/>
                <a:ea typeface="ヒラギノ角ゴ Pro W3" pitchFamily="96" charset="-128"/>
              </a:defRPr>
            </a:lvl4pPr>
            <a:lvl5pPr algn="l" rtl="0" eaLnBrk="1" fontAlgn="base" hangingPunct="1">
              <a:spcBef>
                <a:spcPct val="0"/>
              </a:spcBef>
              <a:spcAft>
                <a:spcPct val="0"/>
              </a:spcAft>
              <a:defRPr sz="1800" b="1">
                <a:solidFill>
                  <a:srgbClr val="482A87"/>
                </a:solidFill>
                <a:latin typeface="Arial" charset="0"/>
                <a:ea typeface="ヒラギノ角ゴ Pro W3" pitchFamily="96" charset="-128"/>
              </a:defRPr>
            </a:lvl5pPr>
            <a:lvl6pPr marL="342900" algn="l" rtl="0" eaLnBrk="1" fontAlgn="base" hangingPunct="1">
              <a:spcBef>
                <a:spcPct val="0"/>
              </a:spcBef>
              <a:spcAft>
                <a:spcPct val="0"/>
              </a:spcAft>
              <a:defRPr sz="1800" b="1">
                <a:solidFill>
                  <a:srgbClr val="482A87"/>
                </a:solidFill>
                <a:latin typeface="Arial" charset="0"/>
                <a:ea typeface="ヒラギノ角ゴ Pro W3" pitchFamily="96" charset="-128"/>
              </a:defRPr>
            </a:lvl6pPr>
            <a:lvl7pPr marL="685800" algn="l" rtl="0" eaLnBrk="1" fontAlgn="base" hangingPunct="1">
              <a:spcBef>
                <a:spcPct val="0"/>
              </a:spcBef>
              <a:spcAft>
                <a:spcPct val="0"/>
              </a:spcAft>
              <a:defRPr sz="1800" b="1">
                <a:solidFill>
                  <a:srgbClr val="482A87"/>
                </a:solidFill>
                <a:latin typeface="Arial" charset="0"/>
                <a:ea typeface="ヒラギノ角ゴ Pro W3" pitchFamily="96" charset="-128"/>
              </a:defRPr>
            </a:lvl7pPr>
            <a:lvl8pPr marL="1028700" algn="l" rtl="0" eaLnBrk="1" fontAlgn="base" hangingPunct="1">
              <a:spcBef>
                <a:spcPct val="0"/>
              </a:spcBef>
              <a:spcAft>
                <a:spcPct val="0"/>
              </a:spcAft>
              <a:defRPr sz="1800" b="1">
                <a:solidFill>
                  <a:srgbClr val="482A87"/>
                </a:solidFill>
                <a:latin typeface="Arial" charset="0"/>
                <a:ea typeface="ヒラギノ角ゴ Pro W3" pitchFamily="96" charset="-128"/>
              </a:defRPr>
            </a:lvl8pPr>
            <a:lvl9pPr marL="1371600" algn="l" rtl="0" eaLnBrk="1" fontAlgn="base" hangingPunct="1">
              <a:spcBef>
                <a:spcPct val="0"/>
              </a:spcBef>
              <a:spcAft>
                <a:spcPct val="0"/>
              </a:spcAft>
              <a:defRPr sz="1800" b="1">
                <a:solidFill>
                  <a:srgbClr val="482A87"/>
                </a:solidFill>
                <a:latin typeface="Arial" charset="0"/>
                <a:ea typeface="ヒラギノ角ゴ Pro W3" pitchFamily="96" charset="-128"/>
              </a:defRPr>
            </a:lvl9pPr>
          </a:lstStyle>
          <a:p>
            <a:r>
              <a:rPr lang="en-GB" altLang="en-US" sz="2200" kern="0"/>
              <a:t>Future changes</a:t>
            </a:r>
            <a:br>
              <a:rPr lang="en-GB" altLang="en-US" sz="2200" kern="0"/>
            </a:br>
            <a:r>
              <a:rPr lang="en-GB" altLang="en-US" sz="1800" b="0" kern="0"/>
              <a:t>Pensions Dashboards </a:t>
            </a:r>
            <a:r>
              <a:rPr lang="en-GB" altLang="en-US" sz="1400" b="0" kern="0"/>
              <a:t>continued…  </a:t>
            </a:r>
          </a:p>
        </p:txBody>
      </p:sp>
      <p:sp>
        <p:nvSpPr>
          <p:cNvPr id="3" name="Rectangle 3">
            <a:extLst>
              <a:ext uri="{FF2B5EF4-FFF2-40B4-BE49-F238E27FC236}">
                <a16:creationId xmlns:a16="http://schemas.microsoft.com/office/drawing/2014/main" id="{448A252F-AC39-5398-117E-236DB0D36345}"/>
              </a:ext>
            </a:extLst>
          </p:cNvPr>
          <p:cNvSpPr txBox="1">
            <a:spLocks noChangeArrowheads="1"/>
          </p:cNvSpPr>
          <p:nvPr/>
        </p:nvSpPr>
        <p:spPr bwMode="auto">
          <a:xfrm>
            <a:off x="476176" y="1177999"/>
            <a:ext cx="6437961" cy="3285536"/>
          </a:xfrm>
          <a:prstGeom prst="rect">
            <a:avLst/>
          </a:prstGeom>
          <a:noFill/>
          <a:ln w="9525">
            <a:noFill/>
            <a:miter lim="800000"/>
            <a:headEnd/>
            <a:tailEnd/>
          </a:ln>
        </p:spPr>
        <p:txBody>
          <a:bodyPr vert="horz" wrap="square" lIns="65437" tIns="32719" rIns="65437" bIns="32719" numCol="1" anchor="t" anchorCtr="0" compatLnSpc="1">
            <a:prstTxWarp prst="textNoShape">
              <a:avLst/>
            </a:prstTxWarp>
          </a:bodyPr>
          <a:lstStyle>
            <a:lvl1pPr marL="257175" indent="-257175" algn="l" rtl="0" eaLnBrk="1" fontAlgn="base" hangingPunct="1">
              <a:lnSpc>
                <a:spcPct val="110000"/>
              </a:lnSpc>
              <a:spcBef>
                <a:spcPct val="20000"/>
              </a:spcBef>
              <a:spcAft>
                <a:spcPct val="0"/>
              </a:spcAft>
              <a:buClr>
                <a:schemeClr val="accent2"/>
              </a:buClr>
              <a:buFont typeface="Times" pitchFamily="96" charset="0"/>
              <a:buChar char="•"/>
              <a:defRPr sz="2000">
                <a:solidFill>
                  <a:schemeClr val="tx1"/>
                </a:solidFill>
                <a:latin typeface="+mn-lt"/>
                <a:ea typeface="+mn-ea"/>
                <a:cs typeface="+mn-cs"/>
              </a:defRPr>
            </a:lvl1pPr>
            <a:lvl2pPr marL="557213" indent="-214313" algn="l" rtl="0" eaLnBrk="1" fontAlgn="base" hangingPunct="1">
              <a:lnSpc>
                <a:spcPct val="110000"/>
              </a:lnSpc>
              <a:spcBef>
                <a:spcPct val="20000"/>
              </a:spcBef>
              <a:spcAft>
                <a:spcPct val="0"/>
              </a:spcAft>
              <a:buClr>
                <a:schemeClr val="accent2"/>
              </a:buClr>
              <a:buChar char="–"/>
              <a:defRPr sz="1800">
                <a:solidFill>
                  <a:schemeClr val="tx1"/>
                </a:solidFill>
                <a:latin typeface="+mn-lt"/>
                <a:ea typeface="+mn-ea"/>
              </a:defRPr>
            </a:lvl2pPr>
            <a:lvl3pPr marL="857250" indent="-171450" algn="l" rtl="0" eaLnBrk="1" fontAlgn="base" hangingPunct="1">
              <a:lnSpc>
                <a:spcPct val="110000"/>
              </a:lnSpc>
              <a:spcBef>
                <a:spcPct val="20000"/>
              </a:spcBef>
              <a:spcAft>
                <a:spcPct val="0"/>
              </a:spcAft>
              <a:buClr>
                <a:schemeClr val="accent2"/>
              </a:buClr>
              <a:buFont typeface="Times" pitchFamily="96" charset="0"/>
              <a:buChar char="•"/>
              <a:defRPr sz="1800">
                <a:solidFill>
                  <a:schemeClr val="tx1"/>
                </a:solidFill>
                <a:latin typeface="+mn-lt"/>
                <a:ea typeface="+mn-ea"/>
              </a:defRPr>
            </a:lvl3pPr>
            <a:lvl4pPr marL="1200150" indent="-171450" algn="l" rtl="0" eaLnBrk="1" fontAlgn="base" hangingPunct="1">
              <a:spcBef>
                <a:spcPct val="20000"/>
              </a:spcBef>
              <a:spcAft>
                <a:spcPct val="0"/>
              </a:spcAft>
              <a:buClr>
                <a:schemeClr val="accent2"/>
              </a:buClr>
              <a:defRPr sz="1800">
                <a:solidFill>
                  <a:schemeClr val="tx1"/>
                </a:solidFill>
                <a:latin typeface="+mn-lt"/>
                <a:ea typeface="+mn-ea"/>
              </a:defRPr>
            </a:lvl4pPr>
            <a:lvl5pPr marL="1543050" indent="-171450" algn="l" rtl="0" eaLnBrk="1" fontAlgn="base" hangingPunct="1">
              <a:spcBef>
                <a:spcPct val="20000"/>
              </a:spcBef>
              <a:spcAft>
                <a:spcPct val="0"/>
              </a:spcAft>
              <a:buClr>
                <a:schemeClr val="accent2"/>
              </a:buClr>
              <a:buChar char="»"/>
              <a:defRPr sz="1800">
                <a:solidFill>
                  <a:schemeClr val="tx1"/>
                </a:solidFill>
                <a:latin typeface="+mn-lt"/>
                <a:ea typeface="+mn-ea"/>
              </a:defRPr>
            </a:lvl5pPr>
            <a:lvl6pPr marL="1885950" indent="-171450" algn="l" rtl="0" eaLnBrk="1" fontAlgn="base" hangingPunct="1">
              <a:spcBef>
                <a:spcPct val="20000"/>
              </a:spcBef>
              <a:spcAft>
                <a:spcPct val="0"/>
              </a:spcAft>
              <a:buChar char="»"/>
              <a:defRPr>
                <a:solidFill>
                  <a:schemeClr val="tx1"/>
                </a:solidFill>
                <a:latin typeface="+mn-lt"/>
                <a:ea typeface="+mn-ea"/>
              </a:defRPr>
            </a:lvl6pPr>
            <a:lvl7pPr marL="2228850" indent="-171450" algn="l" rtl="0" eaLnBrk="1" fontAlgn="base" hangingPunct="1">
              <a:spcBef>
                <a:spcPct val="20000"/>
              </a:spcBef>
              <a:spcAft>
                <a:spcPct val="0"/>
              </a:spcAft>
              <a:buChar char="»"/>
              <a:defRPr>
                <a:solidFill>
                  <a:schemeClr val="tx1"/>
                </a:solidFill>
                <a:latin typeface="+mn-lt"/>
                <a:ea typeface="+mn-ea"/>
              </a:defRPr>
            </a:lvl7pPr>
            <a:lvl8pPr marL="2571750" indent="-171450" algn="l" rtl="0" eaLnBrk="1" fontAlgn="base" hangingPunct="1">
              <a:spcBef>
                <a:spcPct val="20000"/>
              </a:spcBef>
              <a:spcAft>
                <a:spcPct val="0"/>
              </a:spcAft>
              <a:buChar char="»"/>
              <a:defRPr>
                <a:solidFill>
                  <a:schemeClr val="tx1"/>
                </a:solidFill>
                <a:latin typeface="+mn-lt"/>
                <a:ea typeface="+mn-ea"/>
              </a:defRPr>
            </a:lvl8pPr>
            <a:lvl9pPr marL="2914650" indent="-171450" algn="l" rtl="0" eaLnBrk="1" fontAlgn="base" hangingPunct="1">
              <a:spcBef>
                <a:spcPct val="20000"/>
              </a:spcBef>
              <a:spcAft>
                <a:spcPct val="0"/>
              </a:spcAft>
              <a:buChar char="»"/>
              <a:defRPr>
                <a:solidFill>
                  <a:schemeClr val="tx1"/>
                </a:solidFill>
                <a:latin typeface="+mn-lt"/>
                <a:ea typeface="+mn-ea"/>
              </a:defRPr>
            </a:lvl9pPr>
          </a:lstStyle>
          <a:p>
            <a:pPr marL="0" indent="0">
              <a:lnSpc>
                <a:spcPct val="100000"/>
              </a:lnSpc>
              <a:spcBef>
                <a:spcPts val="450"/>
              </a:spcBef>
              <a:spcAft>
                <a:spcPts val="450"/>
              </a:spcAft>
              <a:buNone/>
              <a:defRPr/>
            </a:pPr>
            <a:r>
              <a:rPr lang="en-GB" sz="1400" dirty="0">
                <a:ea typeface="+mn-lt"/>
                <a:cs typeface="+mn-lt"/>
              </a:rPr>
              <a:t>Savers will register to a dashboard and once their ID is validated (a bit like you do for online banking), their personal information will be shared with schemes, and (where a match is confirmed) relevant value data securely returned. </a:t>
            </a:r>
          </a:p>
          <a:p>
            <a:pPr marL="0" indent="0">
              <a:lnSpc>
                <a:spcPct val="100000"/>
              </a:lnSpc>
              <a:spcBef>
                <a:spcPts val="450"/>
              </a:spcBef>
              <a:spcAft>
                <a:spcPts val="450"/>
              </a:spcAft>
              <a:buNone/>
              <a:defRPr/>
            </a:pPr>
            <a:r>
              <a:rPr lang="en-GB" sz="1400" dirty="0">
                <a:ea typeface="+mn-lt"/>
                <a:cs typeface="+mn-lt"/>
              </a:rPr>
              <a:t>With </a:t>
            </a:r>
            <a:r>
              <a:rPr lang="en-GB" sz="1400" b="1" dirty="0">
                <a:ea typeface="+mn-lt"/>
                <a:cs typeface="+mn-lt"/>
              </a:rPr>
              <a:t>schemes expected to connect to dashboards from next year</a:t>
            </a:r>
            <a:r>
              <a:rPr lang="en-GB" sz="1400" dirty="0">
                <a:ea typeface="+mn-lt"/>
                <a:cs typeface="+mn-lt"/>
              </a:rPr>
              <a:t>, there is significant work taking place behind the scenes right now, with schemes and those supporting them getting their systems and processes – and importantly their data – ready for their connection.  </a:t>
            </a:r>
          </a:p>
          <a:p>
            <a:pPr marL="0" indent="0">
              <a:lnSpc>
                <a:spcPct val="100000"/>
              </a:lnSpc>
              <a:spcBef>
                <a:spcPts val="450"/>
              </a:spcBef>
              <a:spcAft>
                <a:spcPts val="450"/>
              </a:spcAft>
              <a:buNone/>
              <a:defRPr/>
            </a:pPr>
            <a:r>
              <a:rPr lang="en-GB" sz="1400" b="1" dirty="0">
                <a:ea typeface="+mn-lt"/>
                <a:cs typeface="+mn-lt"/>
              </a:rPr>
              <a:t>Data is the lifeblood of a scheme </a:t>
            </a:r>
            <a:r>
              <a:rPr lang="en-GB" sz="1400" dirty="0">
                <a:ea typeface="+mn-lt"/>
                <a:cs typeface="+mn-lt"/>
              </a:rPr>
              <a:t>and is fundamentally important to the success of dashboards – so that schemes are matching the right people with the right pensions and returning the right information to dashboards within the expected timescales. </a:t>
            </a:r>
          </a:p>
        </p:txBody>
      </p:sp>
      <p:pic>
        <p:nvPicPr>
          <p:cNvPr id="4" name="Picture 3">
            <a:extLst>
              <a:ext uri="{FF2B5EF4-FFF2-40B4-BE49-F238E27FC236}">
                <a16:creationId xmlns:a16="http://schemas.microsoft.com/office/drawing/2014/main" id="{83D77FF1-B9FA-21B2-D6B2-BC3ACB48BFEA}"/>
              </a:ext>
            </a:extLst>
          </p:cNvPr>
          <p:cNvPicPr>
            <a:picLocks noChangeAspect="1"/>
          </p:cNvPicPr>
          <p:nvPr/>
        </p:nvPicPr>
        <p:blipFill>
          <a:blip r:embed="rId2"/>
          <a:stretch>
            <a:fillRect/>
          </a:stretch>
        </p:blipFill>
        <p:spPr>
          <a:xfrm>
            <a:off x="6998208" y="1424763"/>
            <a:ext cx="2145792" cy="1532342"/>
          </a:xfrm>
          <a:prstGeom prst="rect">
            <a:avLst/>
          </a:prstGeom>
        </p:spPr>
      </p:pic>
      <p:sp>
        <p:nvSpPr>
          <p:cNvPr id="5" name="TextBox 4">
            <a:extLst>
              <a:ext uri="{FF2B5EF4-FFF2-40B4-BE49-F238E27FC236}">
                <a16:creationId xmlns:a16="http://schemas.microsoft.com/office/drawing/2014/main" id="{1B032F0D-D691-6A83-2867-FE5CD42DBFED}"/>
              </a:ext>
            </a:extLst>
          </p:cNvPr>
          <p:cNvSpPr txBox="1"/>
          <p:nvPr/>
        </p:nvSpPr>
        <p:spPr>
          <a:xfrm>
            <a:off x="7057781" y="1616032"/>
            <a:ext cx="1801368" cy="1341073"/>
          </a:xfrm>
          <a:prstGeom prst="rect">
            <a:avLst/>
          </a:prstGeom>
          <a:noFill/>
        </p:spPr>
        <p:txBody>
          <a:bodyPr wrap="square">
            <a:spAutoFit/>
          </a:bodyPr>
          <a:lstStyle/>
          <a:p>
            <a:pPr defTabSz="489347">
              <a:lnSpc>
                <a:spcPct val="110000"/>
              </a:lnSpc>
              <a:spcBef>
                <a:spcPts val="225"/>
              </a:spcBef>
              <a:buClr>
                <a:srgbClr val="A287D5"/>
              </a:buClr>
              <a:defRPr/>
            </a:pPr>
            <a:r>
              <a:rPr lang="en-GB" sz="1000" b="1" dirty="0">
                <a:solidFill>
                  <a:schemeClr val="accent1"/>
                </a:solidFill>
                <a:latin typeface="Arial"/>
                <a:ea typeface="ヒラギノ角ゴ Pro W3"/>
                <a:cs typeface="Arial"/>
              </a:rPr>
              <a:t>To find out how </a:t>
            </a:r>
          </a:p>
          <a:p>
            <a:pPr defTabSz="489347">
              <a:lnSpc>
                <a:spcPct val="110000"/>
              </a:lnSpc>
              <a:spcBef>
                <a:spcPts val="225"/>
              </a:spcBef>
              <a:buClr>
                <a:srgbClr val="A287D5"/>
              </a:buClr>
              <a:defRPr/>
            </a:pPr>
            <a:r>
              <a:rPr lang="en-GB" sz="1000" b="1" dirty="0">
                <a:solidFill>
                  <a:schemeClr val="accent1"/>
                </a:solidFill>
                <a:latin typeface="Arial"/>
                <a:ea typeface="ヒラギノ角ゴ Pro W3"/>
                <a:cs typeface="Arial"/>
              </a:rPr>
              <a:t>you can help prepare your clients data for connection visit our website:</a:t>
            </a:r>
          </a:p>
          <a:p>
            <a:pPr defTabSz="489347">
              <a:lnSpc>
                <a:spcPct val="110000"/>
              </a:lnSpc>
              <a:spcBef>
                <a:spcPts val="225"/>
              </a:spcBef>
              <a:buClr>
                <a:srgbClr val="A287D5"/>
              </a:buClr>
              <a:defRPr/>
            </a:pPr>
            <a:r>
              <a:rPr lang="en-GB" sz="1000" b="1" dirty="0">
                <a:solidFill>
                  <a:schemeClr val="accent6"/>
                </a:solidFill>
                <a:hlinkClick r:id="rId3">
                  <a:extLst>
                    <a:ext uri="{A12FA001-AC4F-418D-AE19-62706E023703}">
                      <ahyp:hlinkClr xmlns:ahyp="http://schemas.microsoft.com/office/drawing/2018/hyperlinkcolor" val="tx"/>
                    </a:ext>
                  </a:extLst>
                </a:hlinkClick>
              </a:rPr>
              <a:t>Preparing your data for pensions dashboards</a:t>
            </a:r>
            <a:endParaRPr lang="en-GB" sz="1000" b="1" dirty="0">
              <a:solidFill>
                <a:schemeClr val="accent6"/>
              </a:solidFill>
            </a:endParaRPr>
          </a:p>
          <a:p>
            <a:pPr defTabSz="489347">
              <a:lnSpc>
                <a:spcPct val="110000"/>
              </a:lnSpc>
              <a:spcBef>
                <a:spcPts val="225"/>
              </a:spcBef>
              <a:buClr>
                <a:srgbClr val="A287D5"/>
              </a:buClr>
              <a:defRPr/>
            </a:pPr>
            <a:endParaRPr lang="en-GB" sz="1000" b="1" dirty="0">
              <a:solidFill>
                <a:schemeClr val="accent1"/>
              </a:solidFill>
              <a:latin typeface="Arial"/>
              <a:ea typeface="ヒラギノ角ゴ Pro W3"/>
              <a:cs typeface="Arial"/>
            </a:endParaRPr>
          </a:p>
        </p:txBody>
      </p:sp>
      <p:pic>
        <p:nvPicPr>
          <p:cNvPr id="6" name="Picture 5" descr="Icon&#10;&#10;Description automatically generated">
            <a:extLst>
              <a:ext uri="{FF2B5EF4-FFF2-40B4-BE49-F238E27FC236}">
                <a16:creationId xmlns:a16="http://schemas.microsoft.com/office/drawing/2014/main" id="{EA62F7C9-BFF8-33D0-0983-C3F2CEBE6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804" y="1077565"/>
            <a:ext cx="687107" cy="663656"/>
          </a:xfrm>
          <a:prstGeom prst="rect">
            <a:avLst/>
          </a:prstGeom>
        </p:spPr>
      </p:pic>
    </p:spTree>
    <p:extLst>
      <p:ext uri="{BB962C8B-B14F-4D97-AF65-F5344CB8AC3E}">
        <p14:creationId xmlns:p14="http://schemas.microsoft.com/office/powerpoint/2010/main" val="1060170353"/>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05E4D27E-18FE-5B28-4BC8-2468C0363C53}"/>
              </a:ext>
            </a:extLst>
          </p:cNvPr>
          <p:cNvPicPr>
            <a:picLocks noChangeAspect="1"/>
          </p:cNvPicPr>
          <p:nvPr/>
        </p:nvPicPr>
        <p:blipFill>
          <a:blip r:embed="rId2"/>
          <a:stretch>
            <a:fillRect/>
          </a:stretch>
        </p:blipFill>
        <p:spPr>
          <a:xfrm>
            <a:off x="3468852" y="1070393"/>
            <a:ext cx="4256632" cy="3522428"/>
          </a:xfrm>
          <a:prstGeom prst="rect">
            <a:avLst/>
          </a:prstGeom>
        </p:spPr>
      </p:pic>
      <p:cxnSp>
        <p:nvCxnSpPr>
          <p:cNvPr id="6" name="Straight Arrow Connector 5">
            <a:extLst>
              <a:ext uri="{FF2B5EF4-FFF2-40B4-BE49-F238E27FC236}">
                <a16:creationId xmlns:a16="http://schemas.microsoft.com/office/drawing/2014/main" id="{89A1AD20-5D01-D9FA-2839-755002C825F2}"/>
              </a:ext>
            </a:extLst>
          </p:cNvPr>
          <p:cNvCxnSpPr>
            <a:cxnSpLocks/>
          </p:cNvCxnSpPr>
          <p:nvPr/>
        </p:nvCxnSpPr>
        <p:spPr bwMode="auto">
          <a:xfrm flipH="1" flipV="1">
            <a:off x="7651365" y="1690552"/>
            <a:ext cx="463935" cy="266321"/>
          </a:xfrm>
          <a:prstGeom prst="straightConnector1">
            <a:avLst/>
          </a:prstGeom>
          <a:ln w="28575">
            <a:solidFill>
              <a:schemeClr val="accent1">
                <a:lumMod val="40000"/>
                <a:lumOff val="60000"/>
              </a:schemeClr>
            </a:solidFill>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25" name="Rectangle 24">
            <a:extLst>
              <a:ext uri="{FF2B5EF4-FFF2-40B4-BE49-F238E27FC236}">
                <a16:creationId xmlns:a16="http://schemas.microsoft.com/office/drawing/2014/main" id="{52868035-FF37-7401-8720-CCE1A7E797A1}"/>
              </a:ext>
            </a:extLst>
          </p:cNvPr>
          <p:cNvSpPr/>
          <p:nvPr/>
        </p:nvSpPr>
        <p:spPr bwMode="auto">
          <a:xfrm>
            <a:off x="7454348" y="1980469"/>
            <a:ext cx="1689652" cy="1242458"/>
          </a:xfrm>
          <a:prstGeom prst="rect">
            <a:avLst/>
          </a:prstGeom>
          <a:solidFill>
            <a:srgbClr val="E9E7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pic>
        <p:nvPicPr>
          <p:cNvPr id="8" name="Picture 7" descr="Icon&#10;&#10;Description automatically generated">
            <a:extLst>
              <a:ext uri="{FF2B5EF4-FFF2-40B4-BE49-F238E27FC236}">
                <a16:creationId xmlns:a16="http://schemas.microsoft.com/office/drawing/2014/main" id="{4484EBE2-E081-A817-2A27-C318B7D1AA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991" y="3239932"/>
            <a:ext cx="715871" cy="691438"/>
          </a:xfrm>
          <a:prstGeom prst="rect">
            <a:avLst/>
          </a:prstGeom>
        </p:spPr>
      </p:pic>
      <p:pic>
        <p:nvPicPr>
          <p:cNvPr id="5" name="Picture 4" descr="Icon&#10;&#10;Description automatically generated">
            <a:extLst>
              <a:ext uri="{FF2B5EF4-FFF2-40B4-BE49-F238E27FC236}">
                <a16:creationId xmlns:a16="http://schemas.microsoft.com/office/drawing/2014/main" id="{1942A463-B074-6DCF-EB8F-29E73B9F40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907" y="2521669"/>
            <a:ext cx="726037" cy="701257"/>
          </a:xfrm>
          <a:prstGeom prst="rect">
            <a:avLst/>
          </a:prstGeom>
        </p:spPr>
      </p:pic>
      <p:pic>
        <p:nvPicPr>
          <p:cNvPr id="9" name="Picture 8" descr="Icon&#10;&#10;Description automatically generated">
            <a:extLst>
              <a:ext uri="{FF2B5EF4-FFF2-40B4-BE49-F238E27FC236}">
                <a16:creationId xmlns:a16="http://schemas.microsoft.com/office/drawing/2014/main" id="{C2FBE189-C52F-02FD-552D-56980788F7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939" y="1047698"/>
            <a:ext cx="728772" cy="708142"/>
          </a:xfrm>
          <a:prstGeom prst="rect">
            <a:avLst/>
          </a:prstGeom>
        </p:spPr>
      </p:pic>
      <p:sp>
        <p:nvSpPr>
          <p:cNvPr id="2" name="Title 1">
            <a:extLst>
              <a:ext uri="{FF2B5EF4-FFF2-40B4-BE49-F238E27FC236}">
                <a16:creationId xmlns:a16="http://schemas.microsoft.com/office/drawing/2014/main" id="{6CF2E002-DEA5-AA01-BAC3-511733EC2F8D}"/>
              </a:ext>
            </a:extLst>
          </p:cNvPr>
          <p:cNvSpPr>
            <a:spLocks noGrp="1"/>
          </p:cNvSpPr>
          <p:nvPr>
            <p:ph type="title"/>
          </p:nvPr>
        </p:nvSpPr>
        <p:spPr/>
        <p:txBody>
          <a:bodyPr/>
          <a:lstStyle/>
          <a:p>
            <a:r>
              <a:rPr lang="en-GB"/>
              <a:t>Key to icons</a:t>
            </a:r>
          </a:p>
        </p:txBody>
      </p:sp>
      <p:sp>
        <p:nvSpPr>
          <p:cNvPr id="3" name="Content Placeholder 2">
            <a:extLst>
              <a:ext uri="{FF2B5EF4-FFF2-40B4-BE49-F238E27FC236}">
                <a16:creationId xmlns:a16="http://schemas.microsoft.com/office/drawing/2014/main" id="{6A681B48-E71B-D875-033C-5FAE2F451D99}"/>
              </a:ext>
            </a:extLst>
          </p:cNvPr>
          <p:cNvSpPr>
            <a:spLocks noGrp="1"/>
          </p:cNvSpPr>
          <p:nvPr>
            <p:ph idx="1"/>
          </p:nvPr>
        </p:nvSpPr>
        <p:spPr>
          <a:xfrm>
            <a:off x="1236659" y="1232708"/>
            <a:ext cx="4635703" cy="355021"/>
          </a:xfrm>
        </p:spPr>
        <p:txBody>
          <a:bodyPr/>
          <a:lstStyle/>
          <a:p>
            <a:r>
              <a:rPr lang="en-GB" sz="1600"/>
              <a:t>Information</a:t>
            </a:r>
            <a:endParaRPr lang="en-GB"/>
          </a:p>
        </p:txBody>
      </p:sp>
      <p:pic>
        <p:nvPicPr>
          <p:cNvPr id="7" name="Picture 6" descr="Icon&#10;&#10;Description automatically generated">
            <a:extLst>
              <a:ext uri="{FF2B5EF4-FFF2-40B4-BE49-F238E27FC236}">
                <a16:creationId xmlns:a16="http://schemas.microsoft.com/office/drawing/2014/main" id="{DE047438-410B-E0F2-49FB-6717842C5F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562" y="1788665"/>
            <a:ext cx="715871" cy="691439"/>
          </a:xfrm>
          <a:prstGeom prst="rect">
            <a:avLst/>
          </a:prstGeom>
        </p:spPr>
      </p:pic>
      <p:sp>
        <p:nvSpPr>
          <p:cNvPr id="15" name="Content Placeholder 2">
            <a:extLst>
              <a:ext uri="{FF2B5EF4-FFF2-40B4-BE49-F238E27FC236}">
                <a16:creationId xmlns:a16="http://schemas.microsoft.com/office/drawing/2014/main" id="{0EA9E0C5-512C-DFE3-C40B-846806385BE2}"/>
              </a:ext>
            </a:extLst>
          </p:cNvPr>
          <p:cNvSpPr txBox="1">
            <a:spLocks/>
          </p:cNvSpPr>
          <p:nvPr/>
        </p:nvSpPr>
        <p:spPr bwMode="auto">
          <a:xfrm>
            <a:off x="1236658" y="1956873"/>
            <a:ext cx="4635703" cy="3550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lnSpc>
                <a:spcPct val="110000"/>
              </a:lnSpc>
              <a:spcBef>
                <a:spcPct val="20000"/>
              </a:spcBef>
              <a:spcAft>
                <a:spcPct val="0"/>
              </a:spcAft>
              <a:buClr>
                <a:schemeClr val="accent2"/>
              </a:buClr>
              <a:buFont typeface="Times" pitchFamily="96" charset="0"/>
              <a:buChar char="•"/>
              <a:defRPr sz="2000">
                <a:solidFill>
                  <a:schemeClr val="tx1"/>
                </a:solidFill>
                <a:latin typeface="+mn-lt"/>
                <a:ea typeface="+mn-ea"/>
                <a:cs typeface="+mn-cs"/>
              </a:defRPr>
            </a:lvl1pPr>
            <a:lvl2pPr marL="557213" indent="-214313" algn="l" rtl="0" eaLnBrk="1" fontAlgn="base" hangingPunct="1">
              <a:lnSpc>
                <a:spcPct val="110000"/>
              </a:lnSpc>
              <a:spcBef>
                <a:spcPct val="20000"/>
              </a:spcBef>
              <a:spcAft>
                <a:spcPct val="0"/>
              </a:spcAft>
              <a:buClr>
                <a:schemeClr val="accent2"/>
              </a:buClr>
              <a:buChar char="–"/>
              <a:defRPr sz="1800">
                <a:solidFill>
                  <a:schemeClr val="tx1"/>
                </a:solidFill>
                <a:latin typeface="+mn-lt"/>
                <a:ea typeface="+mn-ea"/>
              </a:defRPr>
            </a:lvl2pPr>
            <a:lvl3pPr marL="857250" indent="-171450" algn="l" rtl="0" eaLnBrk="1" fontAlgn="base" hangingPunct="1">
              <a:lnSpc>
                <a:spcPct val="110000"/>
              </a:lnSpc>
              <a:spcBef>
                <a:spcPct val="20000"/>
              </a:spcBef>
              <a:spcAft>
                <a:spcPct val="0"/>
              </a:spcAft>
              <a:buClr>
                <a:schemeClr val="accent2"/>
              </a:buClr>
              <a:buFont typeface="Times" pitchFamily="96" charset="0"/>
              <a:buChar char="•"/>
              <a:defRPr sz="1800">
                <a:solidFill>
                  <a:schemeClr val="tx1"/>
                </a:solidFill>
                <a:latin typeface="+mn-lt"/>
                <a:ea typeface="+mn-ea"/>
              </a:defRPr>
            </a:lvl3pPr>
            <a:lvl4pPr marL="1200150" indent="-171450" algn="l" rtl="0" eaLnBrk="1" fontAlgn="base" hangingPunct="1">
              <a:spcBef>
                <a:spcPct val="20000"/>
              </a:spcBef>
              <a:spcAft>
                <a:spcPct val="0"/>
              </a:spcAft>
              <a:buClr>
                <a:schemeClr val="accent2"/>
              </a:buClr>
              <a:defRPr sz="1800">
                <a:solidFill>
                  <a:schemeClr val="tx1"/>
                </a:solidFill>
                <a:latin typeface="+mn-lt"/>
                <a:ea typeface="+mn-ea"/>
              </a:defRPr>
            </a:lvl4pPr>
            <a:lvl5pPr marL="1543050" indent="-171450" algn="l" rtl="0" eaLnBrk="1" fontAlgn="base" hangingPunct="1">
              <a:spcBef>
                <a:spcPct val="20000"/>
              </a:spcBef>
              <a:spcAft>
                <a:spcPct val="0"/>
              </a:spcAft>
              <a:buClr>
                <a:schemeClr val="accent2"/>
              </a:buClr>
              <a:buChar char="»"/>
              <a:defRPr sz="1800">
                <a:solidFill>
                  <a:schemeClr val="tx1"/>
                </a:solidFill>
                <a:latin typeface="+mn-lt"/>
                <a:ea typeface="+mn-ea"/>
              </a:defRPr>
            </a:lvl5pPr>
            <a:lvl6pPr marL="1885950" indent="-171450" algn="l" rtl="0" eaLnBrk="1" fontAlgn="base" hangingPunct="1">
              <a:spcBef>
                <a:spcPct val="20000"/>
              </a:spcBef>
              <a:spcAft>
                <a:spcPct val="0"/>
              </a:spcAft>
              <a:buChar char="»"/>
              <a:defRPr>
                <a:solidFill>
                  <a:schemeClr val="tx1"/>
                </a:solidFill>
                <a:latin typeface="+mn-lt"/>
                <a:ea typeface="+mn-ea"/>
              </a:defRPr>
            </a:lvl6pPr>
            <a:lvl7pPr marL="2228850" indent="-171450" algn="l" rtl="0" eaLnBrk="1" fontAlgn="base" hangingPunct="1">
              <a:spcBef>
                <a:spcPct val="20000"/>
              </a:spcBef>
              <a:spcAft>
                <a:spcPct val="0"/>
              </a:spcAft>
              <a:buChar char="»"/>
              <a:defRPr>
                <a:solidFill>
                  <a:schemeClr val="tx1"/>
                </a:solidFill>
                <a:latin typeface="+mn-lt"/>
                <a:ea typeface="+mn-ea"/>
              </a:defRPr>
            </a:lvl7pPr>
            <a:lvl8pPr marL="2571750" indent="-171450" algn="l" rtl="0" eaLnBrk="1" fontAlgn="base" hangingPunct="1">
              <a:spcBef>
                <a:spcPct val="20000"/>
              </a:spcBef>
              <a:spcAft>
                <a:spcPct val="0"/>
              </a:spcAft>
              <a:buChar char="»"/>
              <a:defRPr>
                <a:solidFill>
                  <a:schemeClr val="tx1"/>
                </a:solidFill>
                <a:latin typeface="+mn-lt"/>
                <a:ea typeface="+mn-ea"/>
              </a:defRPr>
            </a:lvl8pPr>
            <a:lvl9pPr marL="2914650" indent="-171450" algn="l" rtl="0" eaLnBrk="1" fontAlgn="base" hangingPunct="1">
              <a:spcBef>
                <a:spcPct val="20000"/>
              </a:spcBef>
              <a:spcAft>
                <a:spcPct val="0"/>
              </a:spcAft>
              <a:buChar char="»"/>
              <a:defRPr>
                <a:solidFill>
                  <a:schemeClr val="tx1"/>
                </a:solidFill>
                <a:latin typeface="+mn-lt"/>
                <a:ea typeface="+mn-ea"/>
              </a:defRPr>
            </a:lvl9pPr>
          </a:lstStyle>
          <a:p>
            <a:r>
              <a:rPr lang="en-GB" sz="1600" kern="0"/>
              <a:t>Detailed guidance</a:t>
            </a:r>
            <a:endParaRPr lang="en-GB" kern="0"/>
          </a:p>
        </p:txBody>
      </p:sp>
      <p:sp>
        <p:nvSpPr>
          <p:cNvPr id="17" name="Content Placeholder 2">
            <a:extLst>
              <a:ext uri="{FF2B5EF4-FFF2-40B4-BE49-F238E27FC236}">
                <a16:creationId xmlns:a16="http://schemas.microsoft.com/office/drawing/2014/main" id="{DF682A96-E4B9-77B0-E07B-852F3F6C134D}"/>
              </a:ext>
            </a:extLst>
          </p:cNvPr>
          <p:cNvSpPr txBox="1">
            <a:spLocks/>
          </p:cNvSpPr>
          <p:nvPr/>
        </p:nvSpPr>
        <p:spPr bwMode="auto">
          <a:xfrm>
            <a:off x="1263658" y="2687890"/>
            <a:ext cx="4635703" cy="3550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lnSpc>
                <a:spcPct val="110000"/>
              </a:lnSpc>
              <a:spcBef>
                <a:spcPct val="20000"/>
              </a:spcBef>
              <a:spcAft>
                <a:spcPct val="0"/>
              </a:spcAft>
              <a:buClr>
                <a:schemeClr val="accent2"/>
              </a:buClr>
              <a:buFont typeface="Times" pitchFamily="96" charset="0"/>
              <a:buChar char="•"/>
              <a:defRPr sz="2000">
                <a:solidFill>
                  <a:schemeClr val="tx1"/>
                </a:solidFill>
                <a:latin typeface="+mn-lt"/>
                <a:ea typeface="+mn-ea"/>
                <a:cs typeface="+mn-cs"/>
              </a:defRPr>
            </a:lvl1pPr>
            <a:lvl2pPr marL="557213" indent="-214313" algn="l" rtl="0" eaLnBrk="1" fontAlgn="base" hangingPunct="1">
              <a:lnSpc>
                <a:spcPct val="110000"/>
              </a:lnSpc>
              <a:spcBef>
                <a:spcPct val="20000"/>
              </a:spcBef>
              <a:spcAft>
                <a:spcPct val="0"/>
              </a:spcAft>
              <a:buClr>
                <a:schemeClr val="accent2"/>
              </a:buClr>
              <a:buChar char="–"/>
              <a:defRPr sz="1800">
                <a:solidFill>
                  <a:schemeClr val="tx1"/>
                </a:solidFill>
                <a:latin typeface="+mn-lt"/>
                <a:ea typeface="+mn-ea"/>
              </a:defRPr>
            </a:lvl2pPr>
            <a:lvl3pPr marL="857250" indent="-171450" algn="l" rtl="0" eaLnBrk="1" fontAlgn="base" hangingPunct="1">
              <a:lnSpc>
                <a:spcPct val="110000"/>
              </a:lnSpc>
              <a:spcBef>
                <a:spcPct val="20000"/>
              </a:spcBef>
              <a:spcAft>
                <a:spcPct val="0"/>
              </a:spcAft>
              <a:buClr>
                <a:schemeClr val="accent2"/>
              </a:buClr>
              <a:buFont typeface="Times" pitchFamily="96" charset="0"/>
              <a:buChar char="•"/>
              <a:defRPr sz="1800">
                <a:solidFill>
                  <a:schemeClr val="tx1"/>
                </a:solidFill>
                <a:latin typeface="+mn-lt"/>
                <a:ea typeface="+mn-ea"/>
              </a:defRPr>
            </a:lvl3pPr>
            <a:lvl4pPr marL="1200150" indent="-171450" algn="l" rtl="0" eaLnBrk="1" fontAlgn="base" hangingPunct="1">
              <a:spcBef>
                <a:spcPct val="20000"/>
              </a:spcBef>
              <a:spcAft>
                <a:spcPct val="0"/>
              </a:spcAft>
              <a:buClr>
                <a:schemeClr val="accent2"/>
              </a:buClr>
              <a:defRPr sz="1800">
                <a:solidFill>
                  <a:schemeClr val="tx1"/>
                </a:solidFill>
                <a:latin typeface="+mn-lt"/>
                <a:ea typeface="+mn-ea"/>
              </a:defRPr>
            </a:lvl4pPr>
            <a:lvl5pPr marL="1543050" indent="-171450" algn="l" rtl="0" eaLnBrk="1" fontAlgn="base" hangingPunct="1">
              <a:spcBef>
                <a:spcPct val="20000"/>
              </a:spcBef>
              <a:spcAft>
                <a:spcPct val="0"/>
              </a:spcAft>
              <a:buClr>
                <a:schemeClr val="accent2"/>
              </a:buClr>
              <a:buChar char="»"/>
              <a:defRPr sz="1800">
                <a:solidFill>
                  <a:schemeClr val="tx1"/>
                </a:solidFill>
                <a:latin typeface="+mn-lt"/>
                <a:ea typeface="+mn-ea"/>
              </a:defRPr>
            </a:lvl5pPr>
            <a:lvl6pPr marL="1885950" indent="-171450" algn="l" rtl="0" eaLnBrk="1" fontAlgn="base" hangingPunct="1">
              <a:spcBef>
                <a:spcPct val="20000"/>
              </a:spcBef>
              <a:spcAft>
                <a:spcPct val="0"/>
              </a:spcAft>
              <a:buChar char="»"/>
              <a:defRPr>
                <a:solidFill>
                  <a:schemeClr val="tx1"/>
                </a:solidFill>
                <a:latin typeface="+mn-lt"/>
                <a:ea typeface="+mn-ea"/>
              </a:defRPr>
            </a:lvl6pPr>
            <a:lvl7pPr marL="2228850" indent="-171450" algn="l" rtl="0" eaLnBrk="1" fontAlgn="base" hangingPunct="1">
              <a:spcBef>
                <a:spcPct val="20000"/>
              </a:spcBef>
              <a:spcAft>
                <a:spcPct val="0"/>
              </a:spcAft>
              <a:buChar char="»"/>
              <a:defRPr>
                <a:solidFill>
                  <a:schemeClr val="tx1"/>
                </a:solidFill>
                <a:latin typeface="+mn-lt"/>
                <a:ea typeface="+mn-ea"/>
              </a:defRPr>
            </a:lvl7pPr>
            <a:lvl8pPr marL="2571750" indent="-171450" algn="l" rtl="0" eaLnBrk="1" fontAlgn="base" hangingPunct="1">
              <a:spcBef>
                <a:spcPct val="20000"/>
              </a:spcBef>
              <a:spcAft>
                <a:spcPct val="0"/>
              </a:spcAft>
              <a:buChar char="»"/>
              <a:defRPr>
                <a:solidFill>
                  <a:schemeClr val="tx1"/>
                </a:solidFill>
                <a:latin typeface="+mn-lt"/>
                <a:ea typeface="+mn-ea"/>
              </a:defRPr>
            </a:lvl8pPr>
            <a:lvl9pPr marL="2914650" indent="-171450" algn="l" rtl="0" eaLnBrk="1" fontAlgn="base" hangingPunct="1">
              <a:spcBef>
                <a:spcPct val="20000"/>
              </a:spcBef>
              <a:spcAft>
                <a:spcPct val="0"/>
              </a:spcAft>
              <a:buChar char="»"/>
              <a:defRPr>
                <a:solidFill>
                  <a:schemeClr val="tx1"/>
                </a:solidFill>
                <a:latin typeface="+mn-lt"/>
                <a:ea typeface="+mn-ea"/>
              </a:defRPr>
            </a:lvl9pPr>
          </a:lstStyle>
          <a:p>
            <a:r>
              <a:rPr lang="en-GB" sz="1600" kern="0"/>
              <a:t>Guidance</a:t>
            </a:r>
            <a:endParaRPr lang="en-GB" kern="0"/>
          </a:p>
        </p:txBody>
      </p:sp>
      <p:sp>
        <p:nvSpPr>
          <p:cNvPr id="18" name="Content Placeholder 2">
            <a:extLst>
              <a:ext uri="{FF2B5EF4-FFF2-40B4-BE49-F238E27FC236}">
                <a16:creationId xmlns:a16="http://schemas.microsoft.com/office/drawing/2014/main" id="{D497CE9B-42BD-3529-4747-87E17D94A80F}"/>
              </a:ext>
            </a:extLst>
          </p:cNvPr>
          <p:cNvSpPr txBox="1">
            <a:spLocks/>
          </p:cNvSpPr>
          <p:nvPr/>
        </p:nvSpPr>
        <p:spPr bwMode="auto">
          <a:xfrm>
            <a:off x="1263657" y="3373792"/>
            <a:ext cx="4635703" cy="3550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lnSpc>
                <a:spcPct val="110000"/>
              </a:lnSpc>
              <a:spcBef>
                <a:spcPct val="20000"/>
              </a:spcBef>
              <a:spcAft>
                <a:spcPct val="0"/>
              </a:spcAft>
              <a:buClr>
                <a:schemeClr val="accent2"/>
              </a:buClr>
              <a:buFont typeface="Times" pitchFamily="96" charset="0"/>
              <a:buChar char="•"/>
              <a:defRPr sz="2000">
                <a:solidFill>
                  <a:schemeClr val="tx1"/>
                </a:solidFill>
                <a:latin typeface="+mn-lt"/>
                <a:ea typeface="+mn-ea"/>
                <a:cs typeface="+mn-cs"/>
              </a:defRPr>
            </a:lvl1pPr>
            <a:lvl2pPr marL="557213" indent="-214313" algn="l" rtl="0" eaLnBrk="1" fontAlgn="base" hangingPunct="1">
              <a:lnSpc>
                <a:spcPct val="110000"/>
              </a:lnSpc>
              <a:spcBef>
                <a:spcPct val="20000"/>
              </a:spcBef>
              <a:spcAft>
                <a:spcPct val="0"/>
              </a:spcAft>
              <a:buClr>
                <a:schemeClr val="accent2"/>
              </a:buClr>
              <a:buChar char="–"/>
              <a:defRPr sz="1800">
                <a:solidFill>
                  <a:schemeClr val="tx1"/>
                </a:solidFill>
                <a:latin typeface="+mn-lt"/>
                <a:ea typeface="+mn-ea"/>
              </a:defRPr>
            </a:lvl2pPr>
            <a:lvl3pPr marL="857250" indent="-171450" algn="l" rtl="0" eaLnBrk="1" fontAlgn="base" hangingPunct="1">
              <a:lnSpc>
                <a:spcPct val="110000"/>
              </a:lnSpc>
              <a:spcBef>
                <a:spcPct val="20000"/>
              </a:spcBef>
              <a:spcAft>
                <a:spcPct val="0"/>
              </a:spcAft>
              <a:buClr>
                <a:schemeClr val="accent2"/>
              </a:buClr>
              <a:buFont typeface="Times" pitchFamily="96" charset="0"/>
              <a:buChar char="•"/>
              <a:defRPr sz="1800">
                <a:solidFill>
                  <a:schemeClr val="tx1"/>
                </a:solidFill>
                <a:latin typeface="+mn-lt"/>
                <a:ea typeface="+mn-ea"/>
              </a:defRPr>
            </a:lvl3pPr>
            <a:lvl4pPr marL="1200150" indent="-171450" algn="l" rtl="0" eaLnBrk="1" fontAlgn="base" hangingPunct="1">
              <a:spcBef>
                <a:spcPct val="20000"/>
              </a:spcBef>
              <a:spcAft>
                <a:spcPct val="0"/>
              </a:spcAft>
              <a:buClr>
                <a:schemeClr val="accent2"/>
              </a:buClr>
              <a:defRPr sz="1800">
                <a:solidFill>
                  <a:schemeClr val="tx1"/>
                </a:solidFill>
                <a:latin typeface="+mn-lt"/>
                <a:ea typeface="+mn-ea"/>
              </a:defRPr>
            </a:lvl4pPr>
            <a:lvl5pPr marL="1543050" indent="-171450" algn="l" rtl="0" eaLnBrk="1" fontAlgn="base" hangingPunct="1">
              <a:spcBef>
                <a:spcPct val="20000"/>
              </a:spcBef>
              <a:spcAft>
                <a:spcPct val="0"/>
              </a:spcAft>
              <a:buClr>
                <a:schemeClr val="accent2"/>
              </a:buClr>
              <a:buChar char="»"/>
              <a:defRPr sz="1800">
                <a:solidFill>
                  <a:schemeClr val="tx1"/>
                </a:solidFill>
                <a:latin typeface="+mn-lt"/>
                <a:ea typeface="+mn-ea"/>
              </a:defRPr>
            </a:lvl5pPr>
            <a:lvl6pPr marL="1885950" indent="-171450" algn="l" rtl="0" eaLnBrk="1" fontAlgn="base" hangingPunct="1">
              <a:spcBef>
                <a:spcPct val="20000"/>
              </a:spcBef>
              <a:spcAft>
                <a:spcPct val="0"/>
              </a:spcAft>
              <a:buChar char="»"/>
              <a:defRPr>
                <a:solidFill>
                  <a:schemeClr val="tx1"/>
                </a:solidFill>
                <a:latin typeface="+mn-lt"/>
                <a:ea typeface="+mn-ea"/>
              </a:defRPr>
            </a:lvl6pPr>
            <a:lvl7pPr marL="2228850" indent="-171450" algn="l" rtl="0" eaLnBrk="1" fontAlgn="base" hangingPunct="1">
              <a:spcBef>
                <a:spcPct val="20000"/>
              </a:spcBef>
              <a:spcAft>
                <a:spcPct val="0"/>
              </a:spcAft>
              <a:buChar char="»"/>
              <a:defRPr>
                <a:solidFill>
                  <a:schemeClr val="tx1"/>
                </a:solidFill>
                <a:latin typeface="+mn-lt"/>
                <a:ea typeface="+mn-ea"/>
              </a:defRPr>
            </a:lvl7pPr>
            <a:lvl8pPr marL="2571750" indent="-171450" algn="l" rtl="0" eaLnBrk="1" fontAlgn="base" hangingPunct="1">
              <a:spcBef>
                <a:spcPct val="20000"/>
              </a:spcBef>
              <a:spcAft>
                <a:spcPct val="0"/>
              </a:spcAft>
              <a:buChar char="»"/>
              <a:defRPr>
                <a:solidFill>
                  <a:schemeClr val="tx1"/>
                </a:solidFill>
                <a:latin typeface="+mn-lt"/>
                <a:ea typeface="+mn-ea"/>
              </a:defRPr>
            </a:lvl8pPr>
            <a:lvl9pPr marL="2914650" indent="-171450" algn="l" rtl="0" eaLnBrk="1" fontAlgn="base" hangingPunct="1">
              <a:spcBef>
                <a:spcPct val="20000"/>
              </a:spcBef>
              <a:spcAft>
                <a:spcPct val="0"/>
              </a:spcAft>
              <a:buChar char="»"/>
              <a:defRPr>
                <a:solidFill>
                  <a:schemeClr val="tx1"/>
                </a:solidFill>
                <a:latin typeface="+mn-lt"/>
                <a:ea typeface="+mn-ea"/>
              </a:defRPr>
            </a:lvl9pPr>
          </a:lstStyle>
          <a:p>
            <a:r>
              <a:rPr lang="en-GB" sz="1600" kern="0"/>
              <a:t>Download</a:t>
            </a:r>
            <a:endParaRPr lang="en-GB" sz="1800" kern="0"/>
          </a:p>
        </p:txBody>
      </p:sp>
      <p:sp>
        <p:nvSpPr>
          <p:cNvPr id="10" name="Oval 9">
            <a:extLst>
              <a:ext uri="{FF2B5EF4-FFF2-40B4-BE49-F238E27FC236}">
                <a16:creationId xmlns:a16="http://schemas.microsoft.com/office/drawing/2014/main" id="{49FA1118-DAE0-7BE0-31EF-E74F8BD0ED21}"/>
              </a:ext>
            </a:extLst>
          </p:cNvPr>
          <p:cNvSpPr/>
          <p:nvPr/>
        </p:nvSpPr>
        <p:spPr bwMode="auto">
          <a:xfrm>
            <a:off x="3513562" y="2844588"/>
            <a:ext cx="1296900" cy="824400"/>
          </a:xfrm>
          <a:prstGeom prst="ellipse">
            <a:avLst/>
          </a:prstGeom>
          <a:no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14" name="Oval 13">
            <a:extLst>
              <a:ext uri="{FF2B5EF4-FFF2-40B4-BE49-F238E27FC236}">
                <a16:creationId xmlns:a16="http://schemas.microsoft.com/office/drawing/2014/main" id="{FE5577B6-A3D6-C550-E721-82B9176B0AA8}"/>
              </a:ext>
            </a:extLst>
          </p:cNvPr>
          <p:cNvSpPr/>
          <p:nvPr/>
        </p:nvSpPr>
        <p:spPr bwMode="auto">
          <a:xfrm>
            <a:off x="4865753" y="2848049"/>
            <a:ext cx="1296900" cy="824400"/>
          </a:xfrm>
          <a:prstGeom prst="ellipse">
            <a:avLst/>
          </a:prstGeom>
          <a:no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19" name="Oval 18">
            <a:extLst>
              <a:ext uri="{FF2B5EF4-FFF2-40B4-BE49-F238E27FC236}">
                <a16:creationId xmlns:a16="http://schemas.microsoft.com/office/drawing/2014/main" id="{3E6DF68E-C558-9F8B-E983-3F810944FB1D}"/>
              </a:ext>
            </a:extLst>
          </p:cNvPr>
          <p:cNvSpPr/>
          <p:nvPr/>
        </p:nvSpPr>
        <p:spPr bwMode="auto">
          <a:xfrm>
            <a:off x="6875526" y="1392891"/>
            <a:ext cx="849958" cy="384785"/>
          </a:xfrm>
          <a:prstGeom prst="ellipse">
            <a:avLst/>
          </a:prstGeom>
          <a:no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pic>
        <p:nvPicPr>
          <p:cNvPr id="12" name="Picture 11" descr="Icon&#10;&#10;Description automatically generated">
            <a:extLst>
              <a:ext uri="{FF2B5EF4-FFF2-40B4-BE49-F238E27FC236}">
                <a16:creationId xmlns:a16="http://schemas.microsoft.com/office/drawing/2014/main" id="{998F8DAD-3C0E-8BDD-5280-F8C76BF142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954" y="3973106"/>
            <a:ext cx="726036" cy="701255"/>
          </a:xfrm>
          <a:prstGeom prst="rect">
            <a:avLst/>
          </a:prstGeom>
        </p:spPr>
      </p:pic>
      <p:sp>
        <p:nvSpPr>
          <p:cNvPr id="20" name="Content Placeholder 2">
            <a:extLst>
              <a:ext uri="{FF2B5EF4-FFF2-40B4-BE49-F238E27FC236}">
                <a16:creationId xmlns:a16="http://schemas.microsoft.com/office/drawing/2014/main" id="{EF743A9B-47B8-5CBB-3ACA-C23D1F556A39}"/>
              </a:ext>
            </a:extLst>
          </p:cNvPr>
          <p:cNvSpPr txBox="1">
            <a:spLocks/>
          </p:cNvSpPr>
          <p:nvPr/>
        </p:nvSpPr>
        <p:spPr bwMode="auto">
          <a:xfrm>
            <a:off x="1263657" y="4116783"/>
            <a:ext cx="4635703" cy="3550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lnSpc>
                <a:spcPct val="110000"/>
              </a:lnSpc>
              <a:spcBef>
                <a:spcPct val="20000"/>
              </a:spcBef>
              <a:spcAft>
                <a:spcPct val="0"/>
              </a:spcAft>
              <a:buClr>
                <a:schemeClr val="accent2"/>
              </a:buClr>
              <a:buFont typeface="Times" pitchFamily="96" charset="0"/>
              <a:buChar char="•"/>
              <a:defRPr sz="2000">
                <a:solidFill>
                  <a:schemeClr val="tx1"/>
                </a:solidFill>
                <a:latin typeface="+mn-lt"/>
                <a:ea typeface="+mn-ea"/>
                <a:cs typeface="+mn-cs"/>
              </a:defRPr>
            </a:lvl1pPr>
            <a:lvl2pPr marL="557213" indent="-214313" algn="l" rtl="0" eaLnBrk="1" fontAlgn="base" hangingPunct="1">
              <a:lnSpc>
                <a:spcPct val="110000"/>
              </a:lnSpc>
              <a:spcBef>
                <a:spcPct val="20000"/>
              </a:spcBef>
              <a:spcAft>
                <a:spcPct val="0"/>
              </a:spcAft>
              <a:buClr>
                <a:schemeClr val="accent2"/>
              </a:buClr>
              <a:buChar char="–"/>
              <a:defRPr sz="1800">
                <a:solidFill>
                  <a:schemeClr val="tx1"/>
                </a:solidFill>
                <a:latin typeface="+mn-lt"/>
                <a:ea typeface="+mn-ea"/>
              </a:defRPr>
            </a:lvl2pPr>
            <a:lvl3pPr marL="857250" indent="-171450" algn="l" rtl="0" eaLnBrk="1" fontAlgn="base" hangingPunct="1">
              <a:lnSpc>
                <a:spcPct val="110000"/>
              </a:lnSpc>
              <a:spcBef>
                <a:spcPct val="20000"/>
              </a:spcBef>
              <a:spcAft>
                <a:spcPct val="0"/>
              </a:spcAft>
              <a:buClr>
                <a:schemeClr val="accent2"/>
              </a:buClr>
              <a:buFont typeface="Times" pitchFamily="96" charset="0"/>
              <a:buChar char="•"/>
              <a:defRPr sz="1800">
                <a:solidFill>
                  <a:schemeClr val="tx1"/>
                </a:solidFill>
                <a:latin typeface="+mn-lt"/>
                <a:ea typeface="+mn-ea"/>
              </a:defRPr>
            </a:lvl3pPr>
            <a:lvl4pPr marL="1200150" indent="-171450" algn="l" rtl="0" eaLnBrk="1" fontAlgn="base" hangingPunct="1">
              <a:spcBef>
                <a:spcPct val="20000"/>
              </a:spcBef>
              <a:spcAft>
                <a:spcPct val="0"/>
              </a:spcAft>
              <a:buClr>
                <a:schemeClr val="accent2"/>
              </a:buClr>
              <a:defRPr sz="1800">
                <a:solidFill>
                  <a:schemeClr val="tx1"/>
                </a:solidFill>
                <a:latin typeface="+mn-lt"/>
                <a:ea typeface="+mn-ea"/>
              </a:defRPr>
            </a:lvl4pPr>
            <a:lvl5pPr marL="1543050" indent="-171450" algn="l" rtl="0" eaLnBrk="1" fontAlgn="base" hangingPunct="1">
              <a:spcBef>
                <a:spcPct val="20000"/>
              </a:spcBef>
              <a:spcAft>
                <a:spcPct val="0"/>
              </a:spcAft>
              <a:buClr>
                <a:schemeClr val="accent2"/>
              </a:buClr>
              <a:buChar char="»"/>
              <a:defRPr sz="1800">
                <a:solidFill>
                  <a:schemeClr val="tx1"/>
                </a:solidFill>
                <a:latin typeface="+mn-lt"/>
                <a:ea typeface="+mn-ea"/>
              </a:defRPr>
            </a:lvl5pPr>
            <a:lvl6pPr marL="1885950" indent="-171450" algn="l" rtl="0" eaLnBrk="1" fontAlgn="base" hangingPunct="1">
              <a:spcBef>
                <a:spcPct val="20000"/>
              </a:spcBef>
              <a:spcAft>
                <a:spcPct val="0"/>
              </a:spcAft>
              <a:buChar char="»"/>
              <a:defRPr>
                <a:solidFill>
                  <a:schemeClr val="tx1"/>
                </a:solidFill>
                <a:latin typeface="+mn-lt"/>
                <a:ea typeface="+mn-ea"/>
              </a:defRPr>
            </a:lvl6pPr>
            <a:lvl7pPr marL="2228850" indent="-171450" algn="l" rtl="0" eaLnBrk="1" fontAlgn="base" hangingPunct="1">
              <a:spcBef>
                <a:spcPct val="20000"/>
              </a:spcBef>
              <a:spcAft>
                <a:spcPct val="0"/>
              </a:spcAft>
              <a:buChar char="»"/>
              <a:defRPr>
                <a:solidFill>
                  <a:schemeClr val="tx1"/>
                </a:solidFill>
                <a:latin typeface="+mn-lt"/>
                <a:ea typeface="+mn-ea"/>
              </a:defRPr>
            </a:lvl7pPr>
            <a:lvl8pPr marL="2571750" indent="-171450" algn="l" rtl="0" eaLnBrk="1" fontAlgn="base" hangingPunct="1">
              <a:spcBef>
                <a:spcPct val="20000"/>
              </a:spcBef>
              <a:spcAft>
                <a:spcPct val="0"/>
              </a:spcAft>
              <a:buChar char="»"/>
              <a:defRPr>
                <a:solidFill>
                  <a:schemeClr val="tx1"/>
                </a:solidFill>
                <a:latin typeface="+mn-lt"/>
                <a:ea typeface="+mn-ea"/>
              </a:defRPr>
            </a:lvl8pPr>
            <a:lvl9pPr marL="2914650" indent="-171450" algn="l" rtl="0" eaLnBrk="1" fontAlgn="base" hangingPunct="1">
              <a:spcBef>
                <a:spcPct val="20000"/>
              </a:spcBef>
              <a:spcAft>
                <a:spcPct val="0"/>
              </a:spcAft>
              <a:buChar char="»"/>
              <a:defRPr>
                <a:solidFill>
                  <a:schemeClr val="tx1"/>
                </a:solidFill>
                <a:latin typeface="+mn-lt"/>
                <a:ea typeface="+mn-ea"/>
              </a:defRPr>
            </a:lvl9pPr>
          </a:lstStyle>
          <a:p>
            <a:r>
              <a:rPr lang="en-GB" sz="1600" kern="0"/>
              <a:t>Link</a:t>
            </a:r>
            <a:endParaRPr lang="en-GB" kern="0"/>
          </a:p>
        </p:txBody>
      </p:sp>
      <p:sp>
        <p:nvSpPr>
          <p:cNvPr id="23" name="TextBox 22">
            <a:extLst>
              <a:ext uri="{FF2B5EF4-FFF2-40B4-BE49-F238E27FC236}">
                <a16:creationId xmlns:a16="http://schemas.microsoft.com/office/drawing/2014/main" id="{70591AA0-5678-034E-4B60-48A462EBBF63}"/>
              </a:ext>
            </a:extLst>
          </p:cNvPr>
          <p:cNvSpPr txBox="1"/>
          <p:nvPr/>
        </p:nvSpPr>
        <p:spPr>
          <a:xfrm>
            <a:off x="7560431" y="2236166"/>
            <a:ext cx="914458" cy="861774"/>
          </a:xfrm>
          <a:prstGeom prst="rect">
            <a:avLst/>
          </a:prstGeom>
          <a:noFill/>
        </p:spPr>
        <p:txBody>
          <a:bodyPr wrap="square" lIns="91440" tIns="45720" rIns="91440" bIns="45720" rtlCol="0" anchor="t">
            <a:spAutoFit/>
          </a:bodyPr>
          <a:lstStyle/>
          <a:p>
            <a:pPr>
              <a:defRPr/>
            </a:pPr>
            <a:r>
              <a:rPr lang="en-GB" sz="1000" b="1">
                <a:solidFill>
                  <a:schemeClr val="accent1"/>
                </a:solidFill>
                <a:latin typeface="Arial"/>
                <a:ea typeface="ヒラギノ角ゴ Pro W3"/>
                <a:cs typeface="Arial"/>
              </a:rPr>
              <a:t>This is where you will find our detailed guidance</a:t>
            </a:r>
          </a:p>
        </p:txBody>
      </p:sp>
      <p:pic>
        <p:nvPicPr>
          <p:cNvPr id="13" name="Picture 12" descr="Icon&#10;&#10;Description automatically generated">
            <a:extLst>
              <a:ext uri="{FF2B5EF4-FFF2-40B4-BE49-F238E27FC236}">
                <a16:creationId xmlns:a16="http://schemas.microsoft.com/office/drawing/2014/main" id="{C2EDD4B8-F005-7287-E958-00712B6E69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7095" y="1665811"/>
            <a:ext cx="651553" cy="629316"/>
          </a:xfrm>
          <a:prstGeom prst="rect">
            <a:avLst/>
          </a:prstGeom>
        </p:spPr>
      </p:pic>
    </p:spTree>
    <p:extLst>
      <p:ext uri="{BB962C8B-B14F-4D97-AF65-F5344CB8AC3E}">
        <p14:creationId xmlns:p14="http://schemas.microsoft.com/office/powerpoint/2010/main" val="3884233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B635370-A01F-4DD0-B7A2-62108BF2F85C}"/>
              </a:ext>
            </a:extLst>
          </p:cNvPr>
          <p:cNvSpPr>
            <a:spLocks noGrp="1" noChangeArrowheads="1"/>
          </p:cNvSpPr>
          <p:nvPr>
            <p:ph type="title" idx="4294967295"/>
          </p:nvPr>
        </p:nvSpPr>
        <p:spPr>
          <a:xfrm>
            <a:off x="450105" y="411974"/>
            <a:ext cx="6783952" cy="423863"/>
          </a:xfrm>
        </p:spPr>
        <p:txBody>
          <a:bodyPr vert="horz" wrap="square" lIns="65437" tIns="32719" rIns="65437" bIns="32719" numCol="1" anchor="t" anchorCtr="0" compatLnSpc="1">
            <a:prstTxWarp prst="textNoShape">
              <a:avLst/>
            </a:prstTxWarp>
          </a:bodyPr>
          <a:lstStyle/>
          <a:p>
            <a:r>
              <a:rPr lang="en-GB" altLang="en-US" sz="2200"/>
              <a:t>Future changes</a:t>
            </a:r>
            <a:br>
              <a:rPr lang="en-GB" altLang="en-US" sz="2200"/>
            </a:br>
            <a:r>
              <a:rPr lang="en-GB" altLang="en-US" sz="1800" b="0"/>
              <a:t>Pensions Dashboards </a:t>
            </a:r>
            <a:r>
              <a:rPr lang="en-GB" altLang="en-US" sz="1400" b="0"/>
              <a:t>continued…  </a:t>
            </a:r>
          </a:p>
        </p:txBody>
      </p:sp>
      <p:sp>
        <p:nvSpPr>
          <p:cNvPr id="46083" name="Rectangle 3">
            <a:extLst>
              <a:ext uri="{FF2B5EF4-FFF2-40B4-BE49-F238E27FC236}">
                <a16:creationId xmlns:a16="http://schemas.microsoft.com/office/drawing/2014/main" id="{FA15B88B-6A85-451A-B100-0D95F2A01ACA}"/>
              </a:ext>
            </a:extLst>
          </p:cNvPr>
          <p:cNvSpPr>
            <a:spLocks noGrp="1" noChangeArrowheads="1"/>
          </p:cNvSpPr>
          <p:nvPr>
            <p:ph type="body" idx="4294967295"/>
          </p:nvPr>
        </p:nvSpPr>
        <p:spPr>
          <a:xfrm>
            <a:off x="489934" y="1177999"/>
            <a:ext cx="6206731" cy="3285536"/>
          </a:xfrm>
          <a:ln>
            <a:miter lim="800000"/>
            <a:headEnd/>
            <a:tailEnd/>
          </a:ln>
        </p:spPr>
        <p:txBody>
          <a:bodyPr vert="horz" wrap="square" lIns="65437" tIns="32719" rIns="65437" bIns="32719" numCol="1" anchor="t" anchorCtr="0" compatLnSpc="1">
            <a:prstTxWarp prst="textNoShape">
              <a:avLst/>
            </a:prstTxWarp>
          </a:bodyPr>
          <a:lstStyle/>
          <a:p>
            <a:pPr marL="0" indent="0">
              <a:lnSpc>
                <a:spcPct val="100000"/>
              </a:lnSpc>
              <a:spcBef>
                <a:spcPts val="450"/>
              </a:spcBef>
              <a:spcAft>
                <a:spcPts val="450"/>
              </a:spcAft>
              <a:buNone/>
              <a:defRPr/>
            </a:pPr>
            <a:r>
              <a:rPr lang="en-GB" sz="1400">
                <a:ea typeface="+mn-lt"/>
                <a:cs typeface="+mn-lt"/>
              </a:rPr>
              <a:t>Pensions dashboards have the potential to revolutionise the way that people engage with their pensions. </a:t>
            </a:r>
            <a:r>
              <a:rPr lang="en-GB" sz="1400" b="1">
                <a:ea typeface="+mn-lt"/>
                <a:cs typeface="+mn-lt"/>
              </a:rPr>
              <a:t>There’s an important role for all employers to play by ensuring they are keeping schemes and providers up to date with changes in personal data</a:t>
            </a:r>
            <a:r>
              <a:rPr lang="en-GB" sz="1400">
                <a:ea typeface="+mn-lt"/>
                <a:cs typeface="+mn-lt"/>
              </a:rPr>
              <a:t>. </a:t>
            </a:r>
          </a:p>
          <a:p>
            <a:pPr marL="0" indent="0">
              <a:lnSpc>
                <a:spcPct val="100000"/>
              </a:lnSpc>
              <a:spcBef>
                <a:spcPts val="450"/>
              </a:spcBef>
              <a:spcAft>
                <a:spcPts val="450"/>
              </a:spcAft>
              <a:buNone/>
              <a:defRPr/>
            </a:pPr>
            <a:r>
              <a:rPr lang="en-GB" sz="1400">
                <a:ea typeface="+mn-lt"/>
                <a:cs typeface="+mn-lt"/>
              </a:rPr>
              <a:t>As you’d expect, name, date of birth, address and National Insurance number are all critical fields for schemes to use to match information provided through a dashboard with data they hold in their scheme. </a:t>
            </a:r>
            <a:r>
              <a:rPr lang="en-GB" sz="1400" b="1">
                <a:ea typeface="+mn-lt"/>
                <a:cs typeface="+mn-lt"/>
              </a:rPr>
              <a:t>You, as business advisers, can provide support to employers to enable them to play their part – by ensuring that the data that schemes hold is up to date, and accurate.   </a:t>
            </a:r>
          </a:p>
          <a:p>
            <a:pPr marL="0" indent="0">
              <a:lnSpc>
                <a:spcPct val="100000"/>
              </a:lnSpc>
              <a:spcBef>
                <a:spcPts val="450"/>
              </a:spcBef>
              <a:spcAft>
                <a:spcPts val="450"/>
              </a:spcAft>
              <a:buNone/>
              <a:defRPr/>
            </a:pPr>
            <a:r>
              <a:rPr lang="en-GB" sz="1400">
                <a:ea typeface="+mn-lt"/>
                <a:cs typeface="+mn-lt"/>
              </a:rPr>
              <a:t>To find out more about what schemes need to do and how you can help, read our guidance and then talk with your clients about how you are able to support them in providing up to date, accurate staff data to schemes. </a:t>
            </a:r>
          </a:p>
          <a:p>
            <a:pPr marL="0" indent="0">
              <a:lnSpc>
                <a:spcPct val="100000"/>
              </a:lnSpc>
              <a:spcBef>
                <a:spcPts val="450"/>
              </a:spcBef>
              <a:spcAft>
                <a:spcPts val="450"/>
              </a:spcAft>
              <a:buNone/>
              <a:defRPr/>
            </a:pPr>
            <a:endParaRPr lang="en-GB" sz="1300">
              <a:ea typeface="+mn-lt"/>
              <a:cs typeface="+mn-lt"/>
            </a:endParaRPr>
          </a:p>
          <a:p>
            <a:pPr marL="0" indent="0">
              <a:lnSpc>
                <a:spcPct val="100000"/>
              </a:lnSpc>
              <a:spcBef>
                <a:spcPts val="450"/>
              </a:spcBef>
              <a:spcAft>
                <a:spcPts val="450"/>
              </a:spcAft>
              <a:buNone/>
              <a:defRPr/>
            </a:pPr>
            <a:r>
              <a:rPr lang="en-GB" sz="1300">
                <a:ea typeface="+mn-lt"/>
                <a:cs typeface="+mn-lt"/>
              </a:rPr>
              <a:t> </a:t>
            </a:r>
          </a:p>
          <a:p>
            <a:pPr marL="0" indent="0">
              <a:lnSpc>
                <a:spcPct val="100000"/>
              </a:lnSpc>
              <a:spcBef>
                <a:spcPts val="450"/>
              </a:spcBef>
              <a:spcAft>
                <a:spcPts val="450"/>
              </a:spcAft>
              <a:buNone/>
              <a:defRPr/>
            </a:pPr>
            <a:endParaRPr lang="en-GB" sz="1300">
              <a:ea typeface="+mn-lt"/>
              <a:cs typeface="+mn-lt"/>
            </a:endParaRPr>
          </a:p>
        </p:txBody>
      </p:sp>
      <p:sp>
        <p:nvSpPr>
          <p:cNvPr id="3" name="Rectangle 2">
            <a:extLst>
              <a:ext uri="{FF2B5EF4-FFF2-40B4-BE49-F238E27FC236}">
                <a16:creationId xmlns:a16="http://schemas.microsoft.com/office/drawing/2014/main" id="{31D27229-7DEA-5D1D-9E20-1F9F124EC324}"/>
              </a:ext>
            </a:extLst>
          </p:cNvPr>
          <p:cNvSpPr/>
          <p:nvPr/>
        </p:nvSpPr>
        <p:spPr bwMode="auto">
          <a:xfrm>
            <a:off x="6998208" y="1380266"/>
            <a:ext cx="2145792" cy="1586564"/>
          </a:xfrm>
          <a:prstGeom prst="rect">
            <a:avLst/>
          </a:prstGeom>
          <a:solidFill>
            <a:srgbClr val="E9E7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10" name="TextBox 9">
            <a:extLst>
              <a:ext uri="{FF2B5EF4-FFF2-40B4-BE49-F238E27FC236}">
                <a16:creationId xmlns:a16="http://schemas.microsoft.com/office/drawing/2014/main" id="{5BD1335D-5BB7-1CDE-2F2C-EF3748078563}"/>
              </a:ext>
            </a:extLst>
          </p:cNvPr>
          <p:cNvSpPr txBox="1"/>
          <p:nvPr/>
        </p:nvSpPr>
        <p:spPr>
          <a:xfrm>
            <a:off x="7087724" y="1769237"/>
            <a:ext cx="1741483" cy="1049518"/>
          </a:xfrm>
          <a:prstGeom prst="rect">
            <a:avLst/>
          </a:prstGeom>
          <a:noFill/>
        </p:spPr>
        <p:txBody>
          <a:bodyPr wrap="square" lIns="91440" tIns="45720" rIns="91440" bIns="45720" rtlCol="0" anchor="t">
            <a:spAutoFit/>
          </a:bodyPr>
          <a:lstStyle/>
          <a:p>
            <a:pPr defTabSz="489347">
              <a:lnSpc>
                <a:spcPct val="110000"/>
              </a:lnSpc>
              <a:spcBef>
                <a:spcPts val="225"/>
              </a:spcBef>
              <a:defRPr/>
            </a:pPr>
            <a:endParaRPr lang="en-GB" sz="200" b="1" dirty="0">
              <a:solidFill>
                <a:schemeClr val="accent1"/>
              </a:solidFill>
              <a:latin typeface="Arial"/>
              <a:ea typeface="ヒラギノ角ゴ Pro W3"/>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000" b="1" dirty="0">
                <a:solidFill>
                  <a:schemeClr val="accent1"/>
                </a:solidFill>
                <a:latin typeface="Arial"/>
                <a:ea typeface="ヒラギノ角ゴ Pro W3"/>
                <a:cs typeface="Arial"/>
              </a:rPr>
              <a:t>For information about pensions dashboards visit our website:</a:t>
            </a:r>
            <a:br>
              <a:rPr lang="en-GB" sz="1000" b="1" dirty="0">
                <a:solidFill>
                  <a:schemeClr val="accent1"/>
                </a:solidFill>
                <a:latin typeface="Arial"/>
                <a:ea typeface="ヒラギノ角ゴ Pro W3"/>
                <a:cs typeface="Arial"/>
              </a:rPr>
            </a:br>
            <a:r>
              <a:rPr kumimoji="0" lang="en-GB" sz="1000" b="1" i="0" u="sng" strike="noStrike" kern="1200" cap="none" spc="0" normalizeH="0" baseline="0" noProof="0" dirty="0">
                <a:ln>
                  <a:noFill/>
                </a:ln>
                <a:solidFill>
                  <a:schemeClr val="accent6"/>
                </a:solidFill>
                <a:effectLst/>
                <a:uLnTx/>
                <a:uFillTx/>
                <a:latin typeface="Arial" charset="0"/>
                <a:ea typeface="ヒラギノ角ゴ Pro W3" pitchFamily="96" charset="-128"/>
                <a:cs typeface="+mn-cs"/>
                <a:hlinkClick r:id="rId3">
                  <a:extLst>
                    <a:ext uri="{A12FA001-AC4F-418D-AE19-62706E023703}">
                      <ahyp:hlinkClr xmlns:ahyp="http://schemas.microsoft.com/office/drawing/2018/hyperlinkcolor" val="tx"/>
                    </a:ext>
                  </a:extLst>
                </a:hlinkClick>
              </a:rPr>
              <a:t>When your scheme needs to connect with dashboards</a:t>
            </a:r>
            <a:endParaRPr lang="en-GB" sz="600" b="1" dirty="0">
              <a:solidFill>
                <a:schemeClr val="accent6"/>
              </a:solidFill>
              <a:latin typeface="Arial"/>
              <a:ea typeface="ヒラギノ角ゴ Pro W3"/>
              <a:cs typeface="Arial"/>
            </a:endParaRPr>
          </a:p>
        </p:txBody>
      </p:sp>
      <p:pic>
        <p:nvPicPr>
          <p:cNvPr id="7" name="Picture 6" descr="Icon&#10;&#10;Description automatically generated">
            <a:extLst>
              <a:ext uri="{FF2B5EF4-FFF2-40B4-BE49-F238E27FC236}">
                <a16:creationId xmlns:a16="http://schemas.microsoft.com/office/drawing/2014/main" id="{FABCF09A-2AA3-9480-6053-8346306968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804" y="1095375"/>
            <a:ext cx="687107" cy="663656"/>
          </a:xfrm>
          <a:prstGeom prst="rect">
            <a:avLst/>
          </a:prstGeom>
        </p:spPr>
      </p:pic>
    </p:spTree>
    <p:custDataLst>
      <p:tags r:id="rId1"/>
    </p:custDataLst>
    <p:extLst>
      <p:ext uri="{BB962C8B-B14F-4D97-AF65-F5344CB8AC3E}">
        <p14:creationId xmlns:p14="http://schemas.microsoft.com/office/powerpoint/2010/main" val="1139855843"/>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B635370-A01F-4DD0-B7A2-62108BF2F85C}"/>
              </a:ext>
            </a:extLst>
          </p:cNvPr>
          <p:cNvSpPr>
            <a:spLocks noGrp="1" noChangeArrowheads="1"/>
          </p:cNvSpPr>
          <p:nvPr>
            <p:ph type="title" idx="4294967295"/>
          </p:nvPr>
        </p:nvSpPr>
        <p:spPr>
          <a:xfrm>
            <a:off x="471371" y="411974"/>
            <a:ext cx="6783952" cy="423863"/>
          </a:xfrm>
        </p:spPr>
        <p:txBody>
          <a:bodyPr vert="horz" wrap="square" lIns="65437" tIns="32719" rIns="65437" bIns="32719" numCol="1" anchor="t" anchorCtr="0" compatLnSpc="1">
            <a:prstTxWarp prst="textNoShape">
              <a:avLst/>
            </a:prstTxWarp>
          </a:bodyPr>
          <a:lstStyle/>
          <a:p>
            <a:r>
              <a:rPr lang="en-GB" altLang="en-US" sz="2200"/>
              <a:t>Future changes</a:t>
            </a:r>
            <a:br>
              <a:rPr lang="en-GB" altLang="en-US" sz="2200"/>
            </a:br>
            <a:r>
              <a:rPr lang="en-GB" altLang="en-US" sz="1800" b="0"/>
              <a:t>Avoiding scams</a:t>
            </a:r>
            <a:r>
              <a:rPr lang="en-GB" altLang="en-US" sz="1000" b="0"/>
              <a:t>…  </a:t>
            </a:r>
          </a:p>
        </p:txBody>
      </p:sp>
      <p:sp>
        <p:nvSpPr>
          <p:cNvPr id="46083" name="Rectangle 3">
            <a:extLst>
              <a:ext uri="{FF2B5EF4-FFF2-40B4-BE49-F238E27FC236}">
                <a16:creationId xmlns:a16="http://schemas.microsoft.com/office/drawing/2014/main" id="{FA15B88B-6A85-451A-B100-0D95F2A01ACA}"/>
              </a:ext>
            </a:extLst>
          </p:cNvPr>
          <p:cNvSpPr>
            <a:spLocks noGrp="1" noChangeArrowheads="1"/>
          </p:cNvSpPr>
          <p:nvPr>
            <p:ph type="body" idx="4294967295"/>
          </p:nvPr>
        </p:nvSpPr>
        <p:spPr>
          <a:xfrm>
            <a:off x="468100" y="1201705"/>
            <a:ext cx="6166647" cy="3285536"/>
          </a:xfrm>
          <a:ln>
            <a:miter lim="800000"/>
            <a:headEnd/>
            <a:tailEnd/>
          </a:ln>
        </p:spPr>
        <p:txBody>
          <a:bodyPr vert="horz" wrap="square" lIns="65437" tIns="32719" rIns="65437" bIns="32719" numCol="1" anchor="t" anchorCtr="0" compatLnSpc="1">
            <a:prstTxWarp prst="textNoShape">
              <a:avLst/>
            </a:prstTxWarp>
          </a:bodyPr>
          <a:lstStyle/>
          <a:p>
            <a:pPr marL="0" indent="0">
              <a:lnSpc>
                <a:spcPct val="100000"/>
              </a:lnSpc>
              <a:spcBef>
                <a:spcPts val="450"/>
              </a:spcBef>
              <a:spcAft>
                <a:spcPts val="450"/>
              </a:spcAft>
              <a:buNone/>
              <a:defRPr/>
            </a:pPr>
            <a:r>
              <a:rPr lang="en-GB" sz="1400">
                <a:ea typeface="+mn-lt"/>
                <a:cs typeface="+mn-lt"/>
              </a:rPr>
              <a:t>Our final point is a plea for vigilance in preventing your clients and their employees being caught by a scam and losing pension funds. </a:t>
            </a:r>
          </a:p>
          <a:p>
            <a:pPr marL="0" indent="0">
              <a:lnSpc>
                <a:spcPct val="100000"/>
              </a:lnSpc>
              <a:spcBef>
                <a:spcPts val="450"/>
              </a:spcBef>
              <a:spcAft>
                <a:spcPts val="450"/>
              </a:spcAft>
              <a:buNone/>
              <a:defRPr/>
            </a:pPr>
            <a:r>
              <a:rPr lang="en-GB" sz="1400">
                <a:ea typeface="+mn-lt"/>
                <a:cs typeface="+mn-lt"/>
              </a:rPr>
              <a:t>TPR leads the </a:t>
            </a:r>
            <a:r>
              <a:rPr lang="en-GB" sz="1400" b="1">
                <a:ea typeface="+mn-lt"/>
                <a:cs typeface="+mn-lt"/>
              </a:rPr>
              <a:t>Pension Scams Action Group </a:t>
            </a:r>
            <a:r>
              <a:rPr lang="en-GB" sz="1400">
                <a:ea typeface="+mn-lt"/>
                <a:cs typeface="+mn-lt"/>
              </a:rPr>
              <a:t>which is a multi-agency task force tackling fraud and scams. The task force brings together </a:t>
            </a:r>
            <a:r>
              <a:rPr lang="en-GB" sz="1400" b="1">
                <a:ea typeface="+mn-lt"/>
                <a:cs typeface="+mn-lt"/>
              </a:rPr>
              <a:t>law enforcement</a:t>
            </a:r>
            <a:r>
              <a:rPr lang="en-GB" sz="1400">
                <a:ea typeface="+mn-lt"/>
                <a:cs typeface="+mn-lt"/>
              </a:rPr>
              <a:t>, </a:t>
            </a:r>
            <a:r>
              <a:rPr lang="en-GB" sz="1400" b="1">
                <a:ea typeface="+mn-lt"/>
                <a:cs typeface="+mn-lt"/>
              </a:rPr>
              <a:t>government </a:t>
            </a:r>
            <a:r>
              <a:rPr lang="en-GB" sz="1400">
                <a:ea typeface="+mn-lt"/>
                <a:cs typeface="+mn-lt"/>
              </a:rPr>
              <a:t>and </a:t>
            </a:r>
            <a:r>
              <a:rPr lang="en-GB" sz="1400" b="1">
                <a:ea typeface="+mn-lt"/>
                <a:cs typeface="+mn-lt"/>
              </a:rPr>
              <a:t>industry</a:t>
            </a:r>
            <a:r>
              <a:rPr lang="en-GB" sz="1400">
                <a:ea typeface="+mn-lt"/>
                <a:cs typeface="+mn-lt"/>
              </a:rPr>
              <a:t>, working together to provide valuable intelligence to law enforcement agencies, giving a clear picture of the scale of the problem. </a:t>
            </a:r>
          </a:p>
          <a:p>
            <a:pPr marL="0" indent="0">
              <a:lnSpc>
                <a:spcPct val="100000"/>
              </a:lnSpc>
              <a:spcBef>
                <a:spcPts val="450"/>
              </a:spcBef>
              <a:spcAft>
                <a:spcPts val="450"/>
              </a:spcAft>
              <a:buNone/>
              <a:defRPr/>
            </a:pPr>
            <a:r>
              <a:rPr lang="en-GB" sz="1400">
                <a:ea typeface="+mn-lt"/>
                <a:cs typeface="+mn-lt"/>
              </a:rPr>
              <a:t>We’re happy to say our </a:t>
            </a:r>
            <a:r>
              <a:rPr lang="en-GB" sz="1400" b="1">
                <a:ea typeface="+mn-lt"/>
                <a:cs typeface="+mn-lt"/>
              </a:rPr>
              <a:t>Pledge to Combat Scams </a:t>
            </a:r>
            <a:r>
              <a:rPr lang="en-GB" sz="1400">
                <a:ea typeface="+mn-lt"/>
                <a:cs typeface="+mn-lt"/>
              </a:rPr>
              <a:t>has over </a:t>
            </a:r>
            <a:r>
              <a:rPr lang="en-GB" sz="1400" b="1">
                <a:ea typeface="+mn-lt"/>
                <a:cs typeface="+mn-lt"/>
              </a:rPr>
              <a:t>600 organisations </a:t>
            </a:r>
            <a:r>
              <a:rPr lang="en-GB" sz="1400">
                <a:ea typeface="+mn-lt"/>
                <a:cs typeface="+mn-lt"/>
              </a:rPr>
              <a:t>signed up, if you haven’t signed up, please look at the link and make the Pledge to Combat Pension Scams today. </a:t>
            </a:r>
          </a:p>
          <a:p>
            <a:pPr marL="0" indent="0">
              <a:lnSpc>
                <a:spcPct val="100000"/>
              </a:lnSpc>
              <a:spcBef>
                <a:spcPts val="450"/>
              </a:spcBef>
              <a:spcAft>
                <a:spcPts val="450"/>
              </a:spcAft>
              <a:buNone/>
              <a:defRPr/>
            </a:pPr>
            <a:r>
              <a:rPr lang="en-GB" sz="1400">
                <a:ea typeface="+mn-lt"/>
                <a:cs typeface="+mn-lt"/>
              </a:rPr>
              <a:t>Fraud accounts for 40% of crime in England and Wales and on average only 34 reports of scams are received each month. </a:t>
            </a:r>
            <a:r>
              <a:rPr lang="en-GB" sz="1400" b="1">
                <a:ea typeface="+mn-lt"/>
                <a:cs typeface="+mn-lt"/>
              </a:rPr>
              <a:t>Our recent campaigns </a:t>
            </a:r>
            <a:r>
              <a:rPr lang="en-GB" sz="1400">
                <a:ea typeface="+mn-lt"/>
                <a:cs typeface="+mn-lt"/>
              </a:rPr>
              <a:t>focus on </a:t>
            </a:r>
            <a:r>
              <a:rPr lang="en-GB" sz="1400" b="1">
                <a:ea typeface="+mn-lt"/>
                <a:cs typeface="+mn-lt"/>
              </a:rPr>
              <a:t>reporting</a:t>
            </a:r>
            <a:r>
              <a:rPr lang="en-GB" sz="1400">
                <a:ea typeface="+mn-lt"/>
                <a:cs typeface="+mn-lt"/>
              </a:rPr>
              <a:t> as the </a:t>
            </a:r>
            <a:r>
              <a:rPr lang="en-GB" sz="1400" b="1">
                <a:ea typeface="+mn-lt"/>
                <a:cs typeface="+mn-lt"/>
              </a:rPr>
              <a:t>best defence</a:t>
            </a:r>
            <a:r>
              <a:rPr lang="en-GB" sz="1400">
                <a:ea typeface="+mn-lt"/>
                <a:cs typeface="+mn-lt"/>
              </a:rPr>
              <a:t>, to find out about the warning signs of a scam and how to stop savers being scammed visit the link. </a:t>
            </a:r>
          </a:p>
          <a:p>
            <a:pPr marL="0" indent="0">
              <a:lnSpc>
                <a:spcPct val="100000"/>
              </a:lnSpc>
              <a:spcBef>
                <a:spcPts val="450"/>
              </a:spcBef>
              <a:spcAft>
                <a:spcPts val="450"/>
              </a:spcAft>
              <a:buNone/>
              <a:defRPr/>
            </a:pPr>
            <a:endParaRPr lang="en-GB" sz="1300">
              <a:ea typeface="+mn-lt"/>
              <a:cs typeface="+mn-lt"/>
            </a:endParaRPr>
          </a:p>
        </p:txBody>
      </p:sp>
      <p:sp>
        <p:nvSpPr>
          <p:cNvPr id="3" name="Rectangle 2">
            <a:extLst>
              <a:ext uri="{FF2B5EF4-FFF2-40B4-BE49-F238E27FC236}">
                <a16:creationId xmlns:a16="http://schemas.microsoft.com/office/drawing/2014/main" id="{31D27229-7DEA-5D1D-9E20-1F9F124EC324}"/>
              </a:ext>
            </a:extLst>
          </p:cNvPr>
          <p:cNvSpPr/>
          <p:nvPr/>
        </p:nvSpPr>
        <p:spPr bwMode="auto">
          <a:xfrm>
            <a:off x="6998208" y="3107540"/>
            <a:ext cx="2145792" cy="1623986"/>
          </a:xfrm>
          <a:prstGeom prst="rect">
            <a:avLst/>
          </a:prstGeom>
          <a:solidFill>
            <a:srgbClr val="E9E7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10" name="TextBox 9">
            <a:extLst>
              <a:ext uri="{FF2B5EF4-FFF2-40B4-BE49-F238E27FC236}">
                <a16:creationId xmlns:a16="http://schemas.microsoft.com/office/drawing/2014/main" id="{5BD1335D-5BB7-1CDE-2F2C-EF3748078563}"/>
              </a:ext>
            </a:extLst>
          </p:cNvPr>
          <p:cNvSpPr txBox="1"/>
          <p:nvPr/>
        </p:nvSpPr>
        <p:spPr>
          <a:xfrm>
            <a:off x="7065240" y="3387632"/>
            <a:ext cx="1398276" cy="1049518"/>
          </a:xfrm>
          <a:prstGeom prst="rect">
            <a:avLst/>
          </a:prstGeom>
          <a:noFill/>
        </p:spPr>
        <p:txBody>
          <a:bodyPr wrap="square" lIns="91440" tIns="45720" rIns="91440" bIns="45720" rtlCol="0" anchor="t">
            <a:spAutoFit/>
          </a:bodyPr>
          <a:lstStyle/>
          <a:p>
            <a:pPr defTabSz="489347">
              <a:lnSpc>
                <a:spcPct val="110000"/>
              </a:lnSpc>
              <a:spcBef>
                <a:spcPts val="225"/>
              </a:spcBef>
              <a:defRPr/>
            </a:pPr>
            <a:endParaRPr lang="en-GB" sz="200" b="1" dirty="0">
              <a:solidFill>
                <a:schemeClr val="accent1"/>
              </a:solidFill>
              <a:latin typeface="Arial"/>
              <a:ea typeface="ヒラギノ角ゴ Pro W3"/>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000" b="1" dirty="0">
                <a:solidFill>
                  <a:schemeClr val="accent1"/>
                </a:solidFill>
                <a:latin typeface="Arial"/>
                <a:ea typeface="ヒラギノ角ゴ Pro W3"/>
                <a:cs typeface="Arial"/>
              </a:rPr>
              <a:t>For information about reporting pension scams visit our website:</a:t>
            </a:r>
            <a:br>
              <a:rPr lang="en-GB" sz="1000" b="1" dirty="0">
                <a:solidFill>
                  <a:schemeClr val="accent1"/>
                </a:solidFill>
                <a:latin typeface="Arial"/>
                <a:ea typeface="ヒラギノ角ゴ Pro W3"/>
                <a:cs typeface="Arial"/>
              </a:rPr>
            </a:br>
            <a:r>
              <a:rPr kumimoji="0" lang="en-GB" sz="1000" b="1" i="0" u="sng" strike="noStrike" kern="1200" cap="none" spc="0" normalizeH="0" baseline="0" noProof="0" dirty="0">
                <a:ln>
                  <a:noFill/>
                </a:ln>
                <a:solidFill>
                  <a:schemeClr val="accent6"/>
                </a:solidFill>
                <a:effectLst/>
                <a:uLnTx/>
                <a:uFillTx/>
                <a:latin typeface="Arial" charset="0"/>
                <a:ea typeface="ヒラギノ角ゴ Pro W3" pitchFamily="96" charset="-128"/>
                <a:cs typeface="+mn-cs"/>
                <a:hlinkClick r:id="rId3">
                  <a:extLst>
                    <a:ext uri="{A12FA001-AC4F-418D-AE19-62706E023703}">
                      <ahyp:hlinkClr xmlns:ahyp="http://schemas.microsoft.com/office/drawing/2018/hyperlinkcolor" val="tx"/>
                    </a:ext>
                  </a:extLst>
                </a:hlinkClick>
              </a:rPr>
              <a:t>Avoid and report pension scams</a:t>
            </a:r>
            <a:endParaRPr lang="en-GB" sz="600" b="1" dirty="0">
              <a:solidFill>
                <a:schemeClr val="accent6"/>
              </a:solidFill>
              <a:latin typeface="Arial"/>
              <a:ea typeface="ヒラギノ角ゴ Pro W3"/>
              <a:cs typeface="Arial"/>
            </a:endParaRPr>
          </a:p>
        </p:txBody>
      </p:sp>
      <p:pic>
        <p:nvPicPr>
          <p:cNvPr id="4" name="Picture 3" descr="Icon&#10;&#10;Description automatically generated">
            <a:extLst>
              <a:ext uri="{FF2B5EF4-FFF2-40B4-BE49-F238E27FC236}">
                <a16:creationId xmlns:a16="http://schemas.microsoft.com/office/drawing/2014/main" id="{AB944952-AF8F-CE3B-DDEB-BABA980686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171" y="2844473"/>
            <a:ext cx="708392" cy="684215"/>
          </a:xfrm>
          <a:prstGeom prst="rect">
            <a:avLst/>
          </a:prstGeom>
        </p:spPr>
      </p:pic>
      <p:sp>
        <p:nvSpPr>
          <p:cNvPr id="12" name="TextBox 11">
            <a:extLst>
              <a:ext uri="{FF2B5EF4-FFF2-40B4-BE49-F238E27FC236}">
                <a16:creationId xmlns:a16="http://schemas.microsoft.com/office/drawing/2014/main" id="{973B4D06-9714-20EB-7FD8-505549CFA29A}"/>
              </a:ext>
            </a:extLst>
          </p:cNvPr>
          <p:cNvSpPr txBox="1"/>
          <p:nvPr/>
        </p:nvSpPr>
        <p:spPr>
          <a:xfrm>
            <a:off x="6821424" y="1322600"/>
            <a:ext cx="2127504" cy="400110"/>
          </a:xfrm>
          <a:prstGeom prst="rect">
            <a:avLst/>
          </a:prstGeom>
          <a:noFill/>
        </p:spPr>
        <p:txBody>
          <a:bodyPr wrap="square">
            <a:spAutoFit/>
          </a:bodyPr>
          <a:lstStyle/>
          <a:p>
            <a:r>
              <a:rPr lang="en-GB" sz="1000">
                <a:solidFill>
                  <a:schemeClr val="bg1"/>
                </a:solidFill>
              </a:rPr>
              <a:t>Ensure you notify TPR of the error</a:t>
            </a:r>
          </a:p>
          <a:p>
            <a:endParaRPr lang="en-GB" sz="1000">
              <a:solidFill>
                <a:schemeClr val="bg1"/>
              </a:solidFill>
            </a:endParaRPr>
          </a:p>
        </p:txBody>
      </p:sp>
      <p:pic>
        <p:nvPicPr>
          <p:cNvPr id="6" name="Picture 5">
            <a:extLst>
              <a:ext uri="{FF2B5EF4-FFF2-40B4-BE49-F238E27FC236}">
                <a16:creationId xmlns:a16="http://schemas.microsoft.com/office/drawing/2014/main" id="{87E0A829-CF75-A7DF-C863-2862F2B2C9E0}"/>
              </a:ext>
            </a:extLst>
          </p:cNvPr>
          <p:cNvPicPr>
            <a:picLocks noChangeAspect="1"/>
          </p:cNvPicPr>
          <p:nvPr/>
        </p:nvPicPr>
        <p:blipFill>
          <a:blip r:embed="rId5"/>
          <a:stretch>
            <a:fillRect/>
          </a:stretch>
        </p:blipFill>
        <p:spPr>
          <a:xfrm>
            <a:off x="6998208" y="1427363"/>
            <a:ext cx="2145792" cy="1312992"/>
          </a:xfrm>
          <a:prstGeom prst="rect">
            <a:avLst/>
          </a:prstGeom>
        </p:spPr>
      </p:pic>
      <p:sp>
        <p:nvSpPr>
          <p:cNvPr id="8" name="TextBox 7">
            <a:extLst>
              <a:ext uri="{FF2B5EF4-FFF2-40B4-BE49-F238E27FC236}">
                <a16:creationId xmlns:a16="http://schemas.microsoft.com/office/drawing/2014/main" id="{C1C2BFE2-B2D0-FBD0-7622-0E310336108A}"/>
              </a:ext>
            </a:extLst>
          </p:cNvPr>
          <p:cNvSpPr txBox="1"/>
          <p:nvPr/>
        </p:nvSpPr>
        <p:spPr>
          <a:xfrm>
            <a:off x="7019234" y="1698325"/>
            <a:ext cx="1801368" cy="1146148"/>
          </a:xfrm>
          <a:prstGeom prst="rect">
            <a:avLst/>
          </a:prstGeom>
          <a:noFill/>
        </p:spPr>
        <p:txBody>
          <a:bodyPr wrap="square">
            <a:spAutoFit/>
          </a:bodyPr>
          <a:lstStyle/>
          <a:p>
            <a:pPr defTabSz="489347">
              <a:lnSpc>
                <a:spcPct val="110000"/>
              </a:lnSpc>
              <a:spcBef>
                <a:spcPts val="225"/>
              </a:spcBef>
              <a:buClr>
                <a:srgbClr val="A287D5"/>
              </a:buClr>
              <a:defRPr/>
            </a:pPr>
            <a:r>
              <a:rPr lang="en-GB" sz="1000" b="1" dirty="0">
                <a:solidFill>
                  <a:schemeClr val="accent1"/>
                </a:solidFill>
                <a:latin typeface="Arial"/>
                <a:ea typeface="ヒラギノ角ゴ Pro W3"/>
                <a:cs typeface="Arial"/>
              </a:rPr>
              <a:t>To make the pledge to combat pension scams  visit our website:</a:t>
            </a:r>
          </a:p>
          <a:p>
            <a:pPr defTabSz="489347">
              <a:lnSpc>
                <a:spcPct val="110000"/>
              </a:lnSpc>
              <a:spcBef>
                <a:spcPts val="225"/>
              </a:spcBef>
              <a:buClr>
                <a:srgbClr val="A287D5"/>
              </a:buClr>
              <a:defRPr/>
            </a:pPr>
            <a:r>
              <a:rPr lang="en-GB" sz="1000" b="1" dirty="0">
                <a:solidFill>
                  <a:schemeClr val="accent6"/>
                </a:solidFill>
                <a:hlinkClick r:id="rId6">
                  <a:extLst>
                    <a:ext uri="{A12FA001-AC4F-418D-AE19-62706E023703}">
                      <ahyp:hlinkClr xmlns:ahyp="http://schemas.microsoft.com/office/drawing/2018/hyperlinkcolor" val="tx"/>
                    </a:ext>
                  </a:extLst>
                </a:hlinkClick>
              </a:rPr>
              <a:t>Pledge to combat pension scams</a:t>
            </a:r>
            <a:endParaRPr lang="en-GB" sz="1000" b="1" dirty="0">
              <a:solidFill>
                <a:schemeClr val="accent6"/>
              </a:solidFill>
            </a:endParaRPr>
          </a:p>
          <a:p>
            <a:pPr defTabSz="489347">
              <a:lnSpc>
                <a:spcPct val="110000"/>
              </a:lnSpc>
              <a:spcBef>
                <a:spcPts val="225"/>
              </a:spcBef>
              <a:buClr>
                <a:srgbClr val="A287D5"/>
              </a:buClr>
              <a:defRPr/>
            </a:pPr>
            <a:endParaRPr lang="en-GB" sz="1000" b="1" dirty="0">
              <a:solidFill>
                <a:schemeClr val="accent1"/>
              </a:solidFill>
              <a:latin typeface="Arial"/>
              <a:ea typeface="ヒラギノ角ゴ Pro W3"/>
              <a:cs typeface="Arial"/>
            </a:endParaRPr>
          </a:p>
        </p:txBody>
      </p:sp>
      <p:pic>
        <p:nvPicPr>
          <p:cNvPr id="5" name="Picture 4">
            <a:extLst>
              <a:ext uri="{FF2B5EF4-FFF2-40B4-BE49-F238E27FC236}">
                <a16:creationId xmlns:a16="http://schemas.microsoft.com/office/drawing/2014/main" id="{CA283A86-FF0C-332F-41C8-9455CA38AA3B}"/>
              </a:ext>
            </a:extLst>
          </p:cNvPr>
          <p:cNvPicPr>
            <a:picLocks noChangeAspect="1"/>
          </p:cNvPicPr>
          <p:nvPr/>
        </p:nvPicPr>
        <p:blipFill>
          <a:blip r:embed="rId7"/>
          <a:stretch>
            <a:fillRect/>
          </a:stretch>
        </p:blipFill>
        <p:spPr>
          <a:xfrm>
            <a:off x="4648959" y="487855"/>
            <a:ext cx="2110339" cy="610364"/>
          </a:xfrm>
          <a:prstGeom prst="rect">
            <a:avLst/>
          </a:prstGeom>
        </p:spPr>
      </p:pic>
      <p:pic>
        <p:nvPicPr>
          <p:cNvPr id="9" name="Picture 8" descr="A yellow and white text on a blue background">
            <a:extLst>
              <a:ext uri="{FF2B5EF4-FFF2-40B4-BE49-F238E27FC236}">
                <a16:creationId xmlns:a16="http://schemas.microsoft.com/office/drawing/2014/main" id="{A70B2911-65BA-10D5-CAC7-89E1951AAD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6532" y="439686"/>
            <a:ext cx="1266851" cy="661952"/>
          </a:xfrm>
          <a:prstGeom prst="rect">
            <a:avLst/>
          </a:prstGeom>
          <a:ln>
            <a:solidFill>
              <a:schemeClr val="bg1"/>
            </a:solidFill>
          </a:ln>
        </p:spPr>
      </p:pic>
      <p:pic>
        <p:nvPicPr>
          <p:cNvPr id="2" name="Picture 1" descr="Icon&#10;&#10;Description automatically generated">
            <a:extLst>
              <a:ext uri="{FF2B5EF4-FFF2-40B4-BE49-F238E27FC236}">
                <a16:creationId xmlns:a16="http://schemas.microsoft.com/office/drawing/2014/main" id="{12DD9470-DC28-734A-9437-643BF138B6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22170" y="1060218"/>
            <a:ext cx="708393" cy="684213"/>
          </a:xfrm>
          <a:prstGeom prst="rect">
            <a:avLst/>
          </a:prstGeom>
        </p:spPr>
      </p:pic>
    </p:spTree>
    <p:custDataLst>
      <p:tags r:id="rId1"/>
    </p:custDataLst>
    <p:extLst>
      <p:ext uri="{BB962C8B-B14F-4D97-AF65-F5344CB8AC3E}">
        <p14:creationId xmlns:p14="http://schemas.microsoft.com/office/powerpoint/2010/main" val="1645148568"/>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AED560B-AD9F-F989-A349-EF33944D9D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4910" y="-683188"/>
            <a:ext cx="11061576" cy="6509876"/>
          </a:xfrm>
          <a:prstGeom prst="rect">
            <a:avLst/>
          </a:prstGeom>
        </p:spPr>
      </p:pic>
      <p:pic>
        <p:nvPicPr>
          <p:cNvPr id="9" name="Graphic 8">
            <a:extLst>
              <a:ext uri="{FF2B5EF4-FFF2-40B4-BE49-F238E27FC236}">
                <a16:creationId xmlns:a16="http://schemas.microsoft.com/office/drawing/2014/main" id="{C0CB2796-7C8A-6276-F2CD-88B83F8CAB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94006" y="1256708"/>
            <a:ext cx="2390775" cy="2181225"/>
          </a:xfrm>
          <a:prstGeom prst="rect">
            <a:avLst/>
          </a:prstGeom>
        </p:spPr>
      </p:pic>
      <p:sp>
        <p:nvSpPr>
          <p:cNvPr id="2" name="Title 1">
            <a:extLst>
              <a:ext uri="{FF2B5EF4-FFF2-40B4-BE49-F238E27FC236}">
                <a16:creationId xmlns:a16="http://schemas.microsoft.com/office/drawing/2014/main" id="{198D1288-629F-4ACB-97C2-00659F52D5D5}"/>
              </a:ext>
            </a:extLst>
          </p:cNvPr>
          <p:cNvSpPr>
            <a:spLocks noGrp="1"/>
          </p:cNvSpPr>
          <p:nvPr>
            <p:ph type="ctrTitle" idx="4294967295"/>
          </p:nvPr>
        </p:nvSpPr>
        <p:spPr>
          <a:xfrm>
            <a:off x="465513" y="1868531"/>
            <a:ext cx="8888412" cy="1895966"/>
          </a:xfrm>
        </p:spPr>
        <p:txBody>
          <a:bodyPr/>
          <a:lstStyle/>
          <a:p>
            <a:r>
              <a:rPr lang="en-GB" sz="3200" b="1" i="0">
                <a:solidFill>
                  <a:srgbClr val="FFFFFF"/>
                </a:solidFill>
                <a:effectLst/>
                <a:latin typeface="+mn-lt"/>
              </a:rPr>
              <a:t>Live Q&amp;A</a:t>
            </a:r>
            <a:br>
              <a:rPr lang="en-GB" sz="3200" b="1" i="0">
                <a:solidFill>
                  <a:srgbClr val="FFFFFF"/>
                </a:solidFill>
                <a:effectLst/>
                <a:latin typeface="+mn-lt"/>
              </a:rPr>
            </a:br>
            <a:r>
              <a:rPr lang="en-GB" sz="3200" b="0" i="0">
                <a:solidFill>
                  <a:srgbClr val="FFFFFF"/>
                </a:solidFill>
                <a:effectLst/>
                <a:latin typeface="+mn-lt"/>
              </a:rPr>
              <a:t>with our panel of experts</a:t>
            </a:r>
            <a:endParaRPr lang="en-GB" sz="3600">
              <a:solidFill>
                <a:schemeClr val="bg1"/>
              </a:solidFill>
              <a:latin typeface="+mn-lt"/>
            </a:endParaRPr>
          </a:p>
        </p:txBody>
      </p:sp>
      <p:pic>
        <p:nvPicPr>
          <p:cNvPr id="7" name="Picture 6" descr="A green circle with white text&#10;&#10;Description automatically generated">
            <a:extLst>
              <a:ext uri="{FF2B5EF4-FFF2-40B4-BE49-F238E27FC236}">
                <a16:creationId xmlns:a16="http://schemas.microsoft.com/office/drawing/2014/main" id="{73A718A2-B1B4-899D-131F-7ABA0456D4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512" y="268288"/>
            <a:ext cx="2369127" cy="991030"/>
          </a:xfrm>
          <a:prstGeom prst="rect">
            <a:avLst/>
          </a:prstGeom>
        </p:spPr>
      </p:pic>
    </p:spTree>
    <p:extLst>
      <p:ext uri="{BB962C8B-B14F-4D97-AF65-F5344CB8AC3E}">
        <p14:creationId xmlns:p14="http://schemas.microsoft.com/office/powerpoint/2010/main" val="306886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AED560B-AD9F-F989-A349-EF33944D9D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4910" y="-683188"/>
            <a:ext cx="11061576" cy="6509876"/>
          </a:xfrm>
          <a:prstGeom prst="rect">
            <a:avLst/>
          </a:prstGeom>
        </p:spPr>
      </p:pic>
      <p:sp>
        <p:nvSpPr>
          <p:cNvPr id="2" name="Title 1">
            <a:extLst>
              <a:ext uri="{FF2B5EF4-FFF2-40B4-BE49-F238E27FC236}">
                <a16:creationId xmlns:a16="http://schemas.microsoft.com/office/drawing/2014/main" id="{198D1288-629F-4ACB-97C2-00659F52D5D5}"/>
              </a:ext>
            </a:extLst>
          </p:cNvPr>
          <p:cNvSpPr>
            <a:spLocks noGrp="1"/>
          </p:cNvSpPr>
          <p:nvPr>
            <p:ph type="ctrTitle" idx="4294967295"/>
          </p:nvPr>
        </p:nvSpPr>
        <p:spPr>
          <a:xfrm>
            <a:off x="465513" y="1868531"/>
            <a:ext cx="8888412" cy="1895966"/>
          </a:xfrm>
        </p:spPr>
        <p:txBody>
          <a:bodyPr/>
          <a:lstStyle/>
          <a:p>
            <a:r>
              <a:rPr lang="en-GB" sz="3200" b="1" i="0">
                <a:solidFill>
                  <a:srgbClr val="FFFFFF"/>
                </a:solidFill>
                <a:effectLst/>
                <a:latin typeface="+mn-lt"/>
              </a:rPr>
              <a:t>Please complete </a:t>
            </a:r>
            <a:br>
              <a:rPr lang="en-GB" sz="3200" b="1" i="0">
                <a:solidFill>
                  <a:srgbClr val="FFFFFF"/>
                </a:solidFill>
                <a:effectLst/>
                <a:latin typeface="+mn-lt"/>
              </a:rPr>
            </a:br>
            <a:r>
              <a:rPr lang="en-GB" sz="3200" b="1" i="0">
                <a:solidFill>
                  <a:srgbClr val="FFFFFF"/>
                </a:solidFill>
                <a:effectLst/>
                <a:latin typeface="+mn-lt"/>
              </a:rPr>
              <a:t>our evaluation </a:t>
            </a:r>
            <a:endParaRPr lang="en-GB" sz="3600">
              <a:solidFill>
                <a:schemeClr val="bg1"/>
              </a:solidFill>
              <a:latin typeface="+mn-lt"/>
            </a:endParaRPr>
          </a:p>
        </p:txBody>
      </p:sp>
      <p:pic>
        <p:nvPicPr>
          <p:cNvPr id="7" name="Picture 6" descr="A green circle with white text&#10;&#10;Description automatically generated">
            <a:extLst>
              <a:ext uri="{FF2B5EF4-FFF2-40B4-BE49-F238E27FC236}">
                <a16:creationId xmlns:a16="http://schemas.microsoft.com/office/drawing/2014/main" id="{73A718A2-B1B4-899D-131F-7ABA0456D4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512" y="268288"/>
            <a:ext cx="2369127" cy="991030"/>
          </a:xfrm>
          <a:prstGeom prst="rect">
            <a:avLst/>
          </a:prstGeom>
        </p:spPr>
      </p:pic>
      <p:pic>
        <p:nvPicPr>
          <p:cNvPr id="4" name="Graphic 3">
            <a:extLst>
              <a:ext uri="{FF2B5EF4-FFF2-40B4-BE49-F238E27FC236}">
                <a16:creationId xmlns:a16="http://schemas.microsoft.com/office/drawing/2014/main" id="{CBCBEA94-7D22-A2D8-C45A-EE96A69A9E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76938" y="1095375"/>
            <a:ext cx="3027399" cy="2858316"/>
          </a:xfrm>
          <a:prstGeom prst="rect">
            <a:avLst/>
          </a:prstGeom>
        </p:spPr>
      </p:pic>
    </p:spTree>
    <p:extLst>
      <p:ext uri="{BB962C8B-B14F-4D97-AF65-F5344CB8AC3E}">
        <p14:creationId xmlns:p14="http://schemas.microsoft.com/office/powerpoint/2010/main" val="4146048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3C9935-238F-CFAB-FB47-A21E5A436712}"/>
              </a:ext>
            </a:extLst>
          </p:cNvPr>
          <p:cNvSpPr/>
          <p:nvPr/>
        </p:nvSpPr>
        <p:spPr bwMode="auto">
          <a:xfrm>
            <a:off x="4204252" y="3409025"/>
            <a:ext cx="4939748" cy="1323313"/>
          </a:xfrm>
          <a:prstGeom prst="rect">
            <a:avLst/>
          </a:prstGeom>
          <a:solidFill>
            <a:srgbClr val="E9E7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pic>
        <p:nvPicPr>
          <p:cNvPr id="4" name="Picture 3" descr="Icon&#10;&#10;Description automatically generated">
            <a:extLst>
              <a:ext uri="{FF2B5EF4-FFF2-40B4-BE49-F238E27FC236}">
                <a16:creationId xmlns:a16="http://schemas.microsoft.com/office/drawing/2014/main" id="{47CDE82F-8C0D-FDC7-8EF9-66B6FA16E9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7470" y="3037302"/>
            <a:ext cx="893142" cy="862657"/>
          </a:xfrm>
          <a:prstGeom prst="rect">
            <a:avLst/>
          </a:prstGeom>
        </p:spPr>
      </p:pic>
      <p:sp>
        <p:nvSpPr>
          <p:cNvPr id="91140" name="Rectangle 2">
            <a:extLst>
              <a:ext uri="{FF2B5EF4-FFF2-40B4-BE49-F238E27FC236}">
                <a16:creationId xmlns:a16="http://schemas.microsoft.com/office/drawing/2014/main" id="{7EE6BAF0-4866-44F5-9A76-7129E2A7D22B}"/>
              </a:ext>
            </a:extLst>
          </p:cNvPr>
          <p:cNvSpPr>
            <a:spLocks noGrp="1" noChangeArrowheads="1"/>
          </p:cNvSpPr>
          <p:nvPr>
            <p:ph type="title"/>
          </p:nvPr>
        </p:nvSpPr>
        <p:spPr>
          <a:xfrm>
            <a:off x="453266" y="395833"/>
            <a:ext cx="6548400" cy="482400"/>
          </a:xfrm>
        </p:spPr>
        <p:txBody>
          <a:bodyPr wrap="square" anchor="t">
            <a:normAutofit/>
          </a:bodyPr>
          <a:lstStyle/>
          <a:p>
            <a:r>
              <a:rPr lang="en-GB" altLang="en-US"/>
              <a:t>Common errors</a:t>
            </a:r>
          </a:p>
        </p:txBody>
      </p:sp>
      <p:sp>
        <p:nvSpPr>
          <p:cNvPr id="12290" name="Content Placeholder 3">
            <a:extLst>
              <a:ext uri="{FF2B5EF4-FFF2-40B4-BE49-F238E27FC236}">
                <a16:creationId xmlns:a16="http://schemas.microsoft.com/office/drawing/2014/main" id="{39519126-306B-4741-8328-D3AADA36EDD9}"/>
              </a:ext>
            </a:extLst>
          </p:cNvPr>
          <p:cNvSpPr>
            <a:spLocks noGrp="1"/>
          </p:cNvSpPr>
          <p:nvPr>
            <p:ph idx="1"/>
          </p:nvPr>
        </p:nvSpPr>
        <p:spPr>
          <a:xfrm>
            <a:off x="433388" y="1813444"/>
            <a:ext cx="6864518" cy="1188440"/>
          </a:xfrm>
        </p:spPr>
        <p:txBody>
          <a:bodyPr wrap="square" anchor="t">
            <a:normAutofit/>
          </a:bodyPr>
          <a:lstStyle/>
          <a:p>
            <a:pPr>
              <a:spcBef>
                <a:spcPct val="25000"/>
              </a:spcBef>
              <a:spcAft>
                <a:spcPts val="0"/>
              </a:spcAft>
              <a:buFont typeface="Wingdings,Sans-Serif" panose="020B0604020202020204" pitchFamily="34" charset="0"/>
              <a:buChar char="ü"/>
              <a:defRPr/>
            </a:pPr>
            <a:r>
              <a:rPr lang="en-GB" sz="1400"/>
              <a:t>using the wrong pension contribution tax relief method </a:t>
            </a:r>
          </a:p>
          <a:p>
            <a:pPr>
              <a:spcBef>
                <a:spcPct val="25000"/>
              </a:spcBef>
              <a:spcAft>
                <a:spcPts val="0"/>
              </a:spcAft>
              <a:buFont typeface="Wingdings,Sans-Serif" panose="020B0604020202020204" pitchFamily="34" charset="0"/>
              <a:buChar char="ü"/>
              <a:defRPr/>
            </a:pPr>
            <a:r>
              <a:rPr lang="en-GB" sz="1400"/>
              <a:t>not correctly identifying elements of gross pay as qualifying earnings and as pensionable pay </a:t>
            </a:r>
          </a:p>
          <a:p>
            <a:pPr>
              <a:spcBef>
                <a:spcPct val="25000"/>
              </a:spcBef>
              <a:spcAft>
                <a:spcPts val="0"/>
              </a:spcAft>
              <a:buFont typeface="Wingdings,Sans-Serif" panose="020B0604020202020204" pitchFamily="34" charset="0"/>
              <a:buChar char="ü"/>
              <a:defRPr/>
            </a:pPr>
            <a:r>
              <a:rPr lang="en-GB" sz="1400"/>
              <a:t>employer contributions during statutory leave and the use of postponement</a:t>
            </a:r>
            <a:endParaRPr lang="en-GB" altLang="en-US" sz="1400"/>
          </a:p>
        </p:txBody>
      </p:sp>
      <p:sp>
        <p:nvSpPr>
          <p:cNvPr id="16" name="TextBox 15">
            <a:extLst>
              <a:ext uri="{FF2B5EF4-FFF2-40B4-BE49-F238E27FC236}">
                <a16:creationId xmlns:a16="http://schemas.microsoft.com/office/drawing/2014/main" id="{39469320-1AF1-9970-F727-F0F332857938}"/>
              </a:ext>
            </a:extLst>
          </p:cNvPr>
          <p:cNvSpPr txBox="1"/>
          <p:nvPr/>
        </p:nvSpPr>
        <p:spPr>
          <a:xfrm>
            <a:off x="4370998" y="3528235"/>
            <a:ext cx="3993077" cy="1062022"/>
          </a:xfrm>
          <a:prstGeom prst="rect">
            <a:avLst/>
          </a:prstGeom>
          <a:noFill/>
        </p:spPr>
        <p:txBody>
          <a:bodyPr wrap="square" lIns="91440" tIns="45720" rIns="91440" bIns="45720" rtlCol="0" anchor="t">
            <a:spAutoFit/>
          </a:bodyPr>
          <a:lstStyle/>
          <a:p>
            <a:pPr defTabSz="489347">
              <a:lnSpc>
                <a:spcPct val="110000"/>
              </a:lnSpc>
              <a:spcBef>
                <a:spcPts val="225"/>
              </a:spcBef>
              <a:defRPr/>
            </a:pPr>
            <a:r>
              <a:rPr lang="en-GB" sz="1000" b="1">
                <a:solidFill>
                  <a:schemeClr val="accent1"/>
                </a:solidFill>
                <a:latin typeface="Arial"/>
                <a:ea typeface="ヒラギノ角ゴ Pro W3"/>
                <a:cs typeface="Arial"/>
              </a:rPr>
              <a:t>View the guide for business advisers on our website:</a:t>
            </a:r>
          </a:p>
          <a:p>
            <a:pPr defTabSz="489347">
              <a:lnSpc>
                <a:spcPct val="110000"/>
              </a:lnSpc>
              <a:spcBef>
                <a:spcPts val="225"/>
              </a:spcBef>
              <a:defRPr/>
            </a:pPr>
            <a:r>
              <a:rPr lang="en-GB" sz="1000" b="1">
                <a:solidFill>
                  <a:schemeClr val="accent6"/>
                </a:solidFill>
                <a:hlinkClick r:id="rId3">
                  <a:extLst>
                    <a:ext uri="{A12FA001-AC4F-418D-AE19-62706E023703}">
                      <ahyp:hlinkClr xmlns:ahyp="http://schemas.microsoft.com/office/drawing/2018/hyperlinkcolor" val="tx"/>
                    </a:ext>
                  </a:extLst>
                </a:hlinkClick>
              </a:rPr>
              <a:t>Automatic enrolment guide for business advisers</a:t>
            </a:r>
            <a:endParaRPr lang="en-GB" sz="1000" b="1">
              <a:solidFill>
                <a:schemeClr val="accent6"/>
              </a:solidFill>
            </a:endParaRPr>
          </a:p>
          <a:p>
            <a:pPr defTabSz="489347">
              <a:lnSpc>
                <a:spcPct val="110000"/>
              </a:lnSpc>
              <a:spcBef>
                <a:spcPts val="225"/>
              </a:spcBef>
              <a:defRPr/>
            </a:pPr>
            <a:endParaRPr lang="en-GB" sz="200" b="1">
              <a:solidFill>
                <a:schemeClr val="accent1"/>
              </a:solidFill>
              <a:latin typeface="Arial"/>
              <a:ea typeface="ヒラギノ角ゴ Pro W3"/>
              <a:cs typeface="Arial"/>
            </a:endParaRPr>
          </a:p>
          <a:p>
            <a:pPr defTabSz="489347">
              <a:lnSpc>
                <a:spcPct val="110000"/>
              </a:lnSpc>
              <a:spcBef>
                <a:spcPts val="225"/>
              </a:spcBef>
              <a:defRPr/>
            </a:pPr>
            <a:r>
              <a:rPr lang="en-GB" sz="1000" b="1">
                <a:solidFill>
                  <a:schemeClr val="accent1"/>
                </a:solidFill>
                <a:latin typeface="Arial"/>
                <a:ea typeface="ヒラギノ角ゴ Pro W3"/>
                <a:cs typeface="Arial"/>
              </a:rPr>
              <a:t>The guide includes a range of resources for advisers to help you support your clients with their automatic enrolment duties:</a:t>
            </a:r>
            <a:endParaRPr lang="en-GB" sz="1000" b="1">
              <a:solidFill>
                <a:schemeClr val="accent6"/>
              </a:solidFill>
            </a:endParaRPr>
          </a:p>
          <a:p>
            <a:pPr defTabSz="489347">
              <a:lnSpc>
                <a:spcPct val="110000"/>
              </a:lnSpc>
              <a:spcBef>
                <a:spcPts val="225"/>
              </a:spcBef>
              <a:defRPr/>
            </a:pPr>
            <a:r>
              <a:rPr lang="en-GB" sz="1000" b="1">
                <a:solidFill>
                  <a:schemeClr val="accent6"/>
                </a:solidFill>
                <a:hlinkClick r:id="rId4">
                  <a:extLst>
                    <a:ext uri="{A12FA001-AC4F-418D-AE19-62706E023703}">
                      <ahyp:hlinkClr xmlns:ahyp="http://schemas.microsoft.com/office/drawing/2018/hyperlinkcolor" val="tx"/>
                    </a:ext>
                  </a:extLst>
                </a:hlinkClick>
              </a:rPr>
              <a:t>Supporting resources</a:t>
            </a:r>
            <a:endParaRPr lang="en-GB" sz="1000" b="1">
              <a:solidFill>
                <a:schemeClr val="accent6"/>
              </a:solidFill>
            </a:endParaRPr>
          </a:p>
        </p:txBody>
      </p:sp>
      <p:sp>
        <p:nvSpPr>
          <p:cNvPr id="2" name="TextBox 1">
            <a:extLst>
              <a:ext uri="{FF2B5EF4-FFF2-40B4-BE49-F238E27FC236}">
                <a16:creationId xmlns:a16="http://schemas.microsoft.com/office/drawing/2014/main" id="{95E07918-B5FF-153D-F3A4-75AC8A666D55}"/>
              </a:ext>
            </a:extLst>
          </p:cNvPr>
          <p:cNvSpPr txBox="1"/>
          <p:nvPr/>
        </p:nvSpPr>
        <p:spPr>
          <a:xfrm>
            <a:off x="438912" y="1024128"/>
            <a:ext cx="6937248" cy="738664"/>
          </a:xfrm>
          <a:prstGeom prst="rect">
            <a:avLst/>
          </a:prstGeom>
          <a:noFill/>
        </p:spPr>
        <p:txBody>
          <a:bodyPr wrap="square" rtlCol="0">
            <a:spAutoFit/>
          </a:bodyPr>
          <a:lstStyle/>
          <a:p>
            <a:pPr>
              <a:spcBef>
                <a:spcPct val="25000"/>
              </a:spcBef>
              <a:spcAft>
                <a:spcPts val="0"/>
              </a:spcAft>
              <a:defRPr/>
            </a:pPr>
            <a:r>
              <a:rPr lang="en-GB" sz="1400"/>
              <a:t>As advisers, your support to employers is vital. As well as helping employers avoid mistakes you may also be able to help them resolve any errors they do have. Some of the common errors we find when investigating compliance are:</a:t>
            </a:r>
          </a:p>
        </p:txBody>
      </p:sp>
    </p:spTree>
    <p:extLst>
      <p:ext uri="{BB962C8B-B14F-4D97-AF65-F5344CB8AC3E}">
        <p14:creationId xmlns:p14="http://schemas.microsoft.com/office/powerpoint/2010/main" val="2825891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B635370-A01F-4DD0-B7A2-62108BF2F85C}"/>
              </a:ext>
            </a:extLst>
          </p:cNvPr>
          <p:cNvSpPr>
            <a:spLocks noGrp="1" noChangeArrowheads="1"/>
          </p:cNvSpPr>
          <p:nvPr>
            <p:ph type="title" idx="4294967295"/>
          </p:nvPr>
        </p:nvSpPr>
        <p:spPr>
          <a:xfrm>
            <a:off x="471371" y="411974"/>
            <a:ext cx="6783952" cy="423863"/>
          </a:xfrm>
        </p:spPr>
        <p:txBody>
          <a:bodyPr vert="horz" wrap="square" lIns="65437" tIns="32719" rIns="65437" bIns="32719" numCol="1" anchor="t" anchorCtr="0" compatLnSpc="1">
            <a:prstTxWarp prst="textNoShape">
              <a:avLst/>
            </a:prstTxWarp>
          </a:bodyPr>
          <a:lstStyle/>
          <a:p>
            <a:r>
              <a:rPr lang="en-GB" altLang="en-US"/>
              <a:t>Common errors </a:t>
            </a:r>
            <a:br>
              <a:rPr lang="en-GB" altLang="en-US"/>
            </a:br>
            <a:r>
              <a:rPr lang="en-GB" altLang="en-US" sz="1800" b="0"/>
              <a:t>What to do when the wrong tax relief method is used</a:t>
            </a:r>
          </a:p>
        </p:txBody>
      </p:sp>
      <p:sp>
        <p:nvSpPr>
          <p:cNvPr id="46083" name="Rectangle 3">
            <a:extLst>
              <a:ext uri="{FF2B5EF4-FFF2-40B4-BE49-F238E27FC236}">
                <a16:creationId xmlns:a16="http://schemas.microsoft.com/office/drawing/2014/main" id="{FA15B88B-6A85-451A-B100-0D95F2A01ACA}"/>
              </a:ext>
            </a:extLst>
          </p:cNvPr>
          <p:cNvSpPr>
            <a:spLocks noGrp="1" noChangeArrowheads="1"/>
          </p:cNvSpPr>
          <p:nvPr>
            <p:ph type="body" idx="4294967295"/>
          </p:nvPr>
        </p:nvSpPr>
        <p:spPr>
          <a:xfrm>
            <a:off x="469032" y="1214216"/>
            <a:ext cx="5734296" cy="3285536"/>
          </a:xfrm>
          <a:ln>
            <a:miter lim="800000"/>
            <a:headEnd/>
            <a:tailEnd/>
          </a:ln>
        </p:spPr>
        <p:txBody>
          <a:bodyPr vert="horz" wrap="square" lIns="65437" tIns="32719" rIns="65437" bIns="32719" numCol="1" anchor="t" anchorCtr="0" compatLnSpc="1">
            <a:prstTxWarp prst="textNoShape">
              <a:avLst/>
            </a:prstTxWarp>
          </a:bodyPr>
          <a:lstStyle/>
          <a:p>
            <a:pPr marL="255270" indent="-255270">
              <a:lnSpc>
                <a:spcPct val="100000"/>
              </a:lnSpc>
              <a:spcBef>
                <a:spcPts val="450"/>
              </a:spcBef>
              <a:spcAft>
                <a:spcPts val="450"/>
              </a:spcAft>
              <a:defRPr/>
            </a:pPr>
            <a:r>
              <a:rPr lang="en-GB" sz="1400">
                <a:ea typeface="+mn-lt"/>
                <a:cs typeface="+mn-lt"/>
              </a:rPr>
              <a:t>There are two types of tax relief used for employee pension contributions. They are </a:t>
            </a:r>
            <a:r>
              <a:rPr lang="en-GB" sz="1400" b="1">
                <a:ea typeface="+mn-lt"/>
                <a:cs typeface="+mn-lt"/>
              </a:rPr>
              <a:t>Net Pay Arrangement </a:t>
            </a:r>
            <a:r>
              <a:rPr lang="en-GB" sz="1400">
                <a:ea typeface="+mn-lt"/>
                <a:cs typeface="+mn-lt"/>
              </a:rPr>
              <a:t>and </a:t>
            </a:r>
            <a:r>
              <a:rPr lang="en-GB" sz="1400" b="1">
                <a:ea typeface="+mn-lt"/>
                <a:cs typeface="+mn-lt"/>
              </a:rPr>
              <a:t>Relief at Source</a:t>
            </a:r>
            <a:r>
              <a:rPr lang="en-GB" sz="1400">
                <a:ea typeface="+mn-lt"/>
                <a:cs typeface="+mn-lt"/>
              </a:rPr>
              <a:t>, often referred to as </a:t>
            </a:r>
            <a:r>
              <a:rPr lang="en-GB" sz="1400" b="1">
                <a:ea typeface="+mn-lt"/>
                <a:cs typeface="+mn-lt"/>
              </a:rPr>
              <a:t>RAS.</a:t>
            </a:r>
            <a:r>
              <a:rPr lang="en-GB" sz="1400">
                <a:ea typeface="+mn-lt"/>
                <a:cs typeface="+mn-lt"/>
              </a:rPr>
              <a:t> </a:t>
            </a:r>
          </a:p>
          <a:p>
            <a:pPr marL="255270" indent="-255270">
              <a:lnSpc>
                <a:spcPct val="100000"/>
              </a:lnSpc>
              <a:spcBef>
                <a:spcPts val="450"/>
              </a:spcBef>
              <a:spcAft>
                <a:spcPts val="450"/>
              </a:spcAft>
              <a:defRPr/>
            </a:pPr>
            <a:r>
              <a:rPr lang="en-GB" sz="1400">
                <a:ea typeface="+mn-lt"/>
                <a:cs typeface="+mn-lt"/>
              </a:rPr>
              <a:t>Only </a:t>
            </a:r>
            <a:r>
              <a:rPr lang="en-GB" sz="1400" b="1">
                <a:ea typeface="+mn-lt"/>
                <a:cs typeface="+mn-lt"/>
              </a:rPr>
              <a:t>one tax relief method </a:t>
            </a:r>
            <a:r>
              <a:rPr lang="en-GB" sz="1400">
                <a:ea typeface="+mn-lt"/>
                <a:cs typeface="+mn-lt"/>
              </a:rPr>
              <a:t>can be in use </a:t>
            </a:r>
            <a:r>
              <a:rPr lang="en-GB" sz="1400" b="1">
                <a:ea typeface="+mn-lt"/>
                <a:cs typeface="+mn-lt"/>
              </a:rPr>
              <a:t>per pension scheme</a:t>
            </a:r>
            <a:r>
              <a:rPr lang="en-GB" sz="1400">
                <a:ea typeface="+mn-lt"/>
                <a:cs typeface="+mn-lt"/>
              </a:rPr>
              <a:t>, so it is very important the right method is being used. </a:t>
            </a:r>
          </a:p>
          <a:p>
            <a:pPr marL="255270" indent="-255270">
              <a:lnSpc>
                <a:spcPct val="100000"/>
              </a:lnSpc>
              <a:spcBef>
                <a:spcPts val="450"/>
              </a:spcBef>
              <a:spcAft>
                <a:spcPts val="450"/>
              </a:spcAft>
              <a:defRPr/>
            </a:pPr>
            <a:r>
              <a:rPr lang="en-GB" sz="1400" b="1">
                <a:ea typeface="+mn-lt"/>
                <a:cs typeface="+mn-lt"/>
              </a:rPr>
              <a:t>Group personal pension schemes </a:t>
            </a:r>
            <a:r>
              <a:rPr lang="en-GB" sz="1400">
                <a:ea typeface="+mn-lt"/>
                <a:cs typeface="+mn-lt"/>
              </a:rPr>
              <a:t>will </a:t>
            </a:r>
            <a:r>
              <a:rPr lang="en-GB" sz="1400" b="1">
                <a:ea typeface="+mn-lt"/>
                <a:cs typeface="+mn-lt"/>
              </a:rPr>
              <a:t>always</a:t>
            </a:r>
            <a:r>
              <a:rPr lang="en-GB" sz="1400">
                <a:ea typeface="+mn-lt"/>
                <a:cs typeface="+mn-lt"/>
              </a:rPr>
              <a:t> use </a:t>
            </a:r>
            <a:r>
              <a:rPr lang="en-GB" sz="1400" b="1">
                <a:ea typeface="+mn-lt"/>
                <a:cs typeface="+mn-lt"/>
              </a:rPr>
              <a:t>RAS</a:t>
            </a:r>
            <a:r>
              <a:rPr lang="en-GB" sz="1400">
                <a:ea typeface="+mn-lt"/>
                <a:cs typeface="+mn-lt"/>
              </a:rPr>
              <a:t>. </a:t>
            </a:r>
            <a:r>
              <a:rPr lang="en-GB" sz="1400" b="1">
                <a:ea typeface="+mn-lt"/>
                <a:cs typeface="+mn-lt"/>
              </a:rPr>
              <a:t>Master trusts</a:t>
            </a:r>
            <a:r>
              <a:rPr lang="en-GB" sz="1400">
                <a:ea typeface="+mn-lt"/>
                <a:cs typeface="+mn-lt"/>
              </a:rPr>
              <a:t> usually have a </a:t>
            </a:r>
            <a:r>
              <a:rPr lang="en-GB" sz="1400" b="1">
                <a:ea typeface="+mn-lt"/>
                <a:cs typeface="+mn-lt"/>
              </a:rPr>
              <a:t>single method </a:t>
            </a:r>
            <a:r>
              <a:rPr lang="en-GB" sz="1400">
                <a:ea typeface="+mn-lt"/>
                <a:cs typeface="+mn-lt"/>
              </a:rPr>
              <a:t>for all their pension schemes. For instance, </a:t>
            </a:r>
            <a:r>
              <a:rPr lang="en-GB" sz="1400" b="1">
                <a:ea typeface="+mn-lt"/>
                <a:cs typeface="+mn-lt"/>
              </a:rPr>
              <a:t>NEST </a:t>
            </a:r>
            <a:r>
              <a:rPr lang="en-GB" sz="1400">
                <a:ea typeface="+mn-lt"/>
                <a:cs typeface="+mn-lt"/>
              </a:rPr>
              <a:t>is</a:t>
            </a:r>
            <a:r>
              <a:rPr lang="en-GB" sz="1400" b="1">
                <a:ea typeface="+mn-lt"/>
                <a:cs typeface="+mn-lt"/>
              </a:rPr>
              <a:t> always RAS</a:t>
            </a:r>
            <a:r>
              <a:rPr lang="en-GB" sz="1400">
                <a:ea typeface="+mn-lt"/>
                <a:cs typeface="+mn-lt"/>
              </a:rPr>
              <a:t>. </a:t>
            </a:r>
          </a:p>
          <a:p>
            <a:pPr marL="255270" indent="-255270">
              <a:lnSpc>
                <a:spcPct val="100000"/>
              </a:lnSpc>
              <a:spcBef>
                <a:spcPts val="450"/>
              </a:spcBef>
              <a:spcAft>
                <a:spcPts val="450"/>
              </a:spcAft>
              <a:defRPr/>
            </a:pPr>
            <a:r>
              <a:rPr lang="en-GB" sz="1400" b="1">
                <a:ea typeface="+mn-lt"/>
                <a:cs typeface="+mn-lt"/>
              </a:rPr>
              <a:t>Smart</a:t>
            </a:r>
            <a:r>
              <a:rPr lang="en-GB" sz="1400">
                <a:ea typeface="+mn-lt"/>
                <a:cs typeface="+mn-lt"/>
              </a:rPr>
              <a:t> and </a:t>
            </a:r>
            <a:r>
              <a:rPr lang="en-GB" sz="1400" b="1">
                <a:ea typeface="+mn-lt"/>
                <a:cs typeface="+mn-lt"/>
              </a:rPr>
              <a:t>Now Pensions </a:t>
            </a:r>
            <a:r>
              <a:rPr lang="en-GB" sz="1400">
                <a:ea typeface="+mn-lt"/>
                <a:cs typeface="+mn-lt"/>
              </a:rPr>
              <a:t>are </a:t>
            </a:r>
            <a:r>
              <a:rPr lang="en-GB" sz="1400" b="1">
                <a:ea typeface="+mn-lt"/>
                <a:cs typeface="+mn-lt"/>
              </a:rPr>
              <a:t>always Net Pay Arrangement</a:t>
            </a:r>
            <a:r>
              <a:rPr lang="en-GB" sz="1400">
                <a:ea typeface="+mn-lt"/>
                <a:cs typeface="+mn-lt"/>
              </a:rPr>
              <a:t>.  Some may give the employer a choice, such as The People’s Pension, which defaults to RAS but allows the employer to choose Net Pay Arrangement method. </a:t>
            </a:r>
          </a:p>
        </p:txBody>
      </p:sp>
      <p:sp>
        <p:nvSpPr>
          <p:cNvPr id="3" name="Rectangle 2">
            <a:extLst>
              <a:ext uri="{FF2B5EF4-FFF2-40B4-BE49-F238E27FC236}">
                <a16:creationId xmlns:a16="http://schemas.microsoft.com/office/drawing/2014/main" id="{31D27229-7DEA-5D1D-9E20-1F9F124EC324}"/>
              </a:ext>
            </a:extLst>
          </p:cNvPr>
          <p:cNvSpPr/>
          <p:nvPr/>
        </p:nvSpPr>
        <p:spPr bwMode="auto">
          <a:xfrm>
            <a:off x="6634716" y="1571348"/>
            <a:ext cx="2509284" cy="1434498"/>
          </a:xfrm>
          <a:prstGeom prst="rect">
            <a:avLst/>
          </a:prstGeom>
          <a:solidFill>
            <a:srgbClr val="E9E7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10" name="TextBox 9">
            <a:extLst>
              <a:ext uri="{FF2B5EF4-FFF2-40B4-BE49-F238E27FC236}">
                <a16:creationId xmlns:a16="http://schemas.microsoft.com/office/drawing/2014/main" id="{5BD1335D-5BB7-1CDE-2F2C-EF3748078563}"/>
              </a:ext>
            </a:extLst>
          </p:cNvPr>
          <p:cNvSpPr txBox="1"/>
          <p:nvPr/>
        </p:nvSpPr>
        <p:spPr>
          <a:xfrm>
            <a:off x="6744621" y="1776792"/>
            <a:ext cx="2021945" cy="1229054"/>
          </a:xfrm>
          <a:prstGeom prst="rect">
            <a:avLst/>
          </a:prstGeom>
          <a:noFill/>
        </p:spPr>
        <p:txBody>
          <a:bodyPr wrap="square" lIns="91440" tIns="45720" rIns="91440" bIns="45720" rtlCol="0" anchor="t">
            <a:spAutoFit/>
          </a:bodyPr>
          <a:lstStyle/>
          <a:p>
            <a:pPr defTabSz="489347">
              <a:lnSpc>
                <a:spcPct val="110000"/>
              </a:lnSpc>
              <a:spcBef>
                <a:spcPts val="225"/>
              </a:spcBef>
              <a:defRPr/>
            </a:pPr>
            <a:endParaRPr lang="en-GB" sz="200" b="1" dirty="0">
              <a:solidFill>
                <a:schemeClr val="accent1"/>
              </a:solidFill>
              <a:latin typeface="Arial"/>
              <a:ea typeface="ヒラギノ角ゴ Pro W3"/>
              <a:cs typeface="Arial"/>
            </a:endParaRPr>
          </a:p>
          <a:p>
            <a:pPr defTabSz="489347">
              <a:lnSpc>
                <a:spcPct val="110000"/>
              </a:lnSpc>
              <a:spcBef>
                <a:spcPts val="225"/>
              </a:spcBef>
              <a:defRPr/>
            </a:pPr>
            <a:r>
              <a:rPr lang="en-GB" sz="1000" b="1" dirty="0">
                <a:solidFill>
                  <a:schemeClr val="accent1"/>
                </a:solidFill>
                <a:latin typeface="Arial"/>
                <a:ea typeface="ヒラギノ角ゴ Pro W3"/>
                <a:cs typeface="Arial"/>
              </a:rPr>
              <a:t>For information about tax </a:t>
            </a:r>
            <a:br>
              <a:rPr lang="en-GB" sz="1000" b="1" dirty="0">
                <a:solidFill>
                  <a:schemeClr val="accent1"/>
                </a:solidFill>
                <a:latin typeface="Arial"/>
                <a:ea typeface="ヒラギノ角ゴ Pro W3"/>
                <a:cs typeface="Arial"/>
              </a:rPr>
            </a:br>
            <a:r>
              <a:rPr lang="en-GB" sz="1000" b="1" dirty="0">
                <a:solidFill>
                  <a:schemeClr val="accent1"/>
                </a:solidFill>
                <a:latin typeface="Arial"/>
                <a:ea typeface="ヒラギノ角ゴ Pro W3"/>
                <a:cs typeface="Arial"/>
              </a:rPr>
              <a:t>relief methods, view the guidance for business advisers on our website:</a:t>
            </a:r>
            <a:endParaRPr lang="en-GB" dirty="0">
              <a:solidFill>
                <a:schemeClr val="accent1"/>
              </a:solidFill>
            </a:endParaRPr>
          </a:p>
          <a:p>
            <a:pPr>
              <a:defRPr/>
            </a:pPr>
            <a:r>
              <a:rPr lang="en-GB" sz="1000" b="1" dirty="0">
                <a:solidFill>
                  <a:schemeClr val="accent6"/>
                </a:solidFill>
                <a:latin typeface="Arial"/>
                <a:ea typeface="ヒラギノ角ゴ Pro W3"/>
                <a:cs typeface="Arial"/>
                <a:hlinkClick r:id="rId3">
                  <a:extLst>
                    <a:ext uri="{A12FA001-AC4F-418D-AE19-62706E023703}">
                      <ahyp:hlinkClr xmlns:ahyp="http://schemas.microsoft.com/office/drawing/2018/hyperlinkcolor" val="tx"/>
                    </a:ext>
                  </a:extLst>
                </a:hlinkClick>
              </a:rPr>
              <a:t>What to consider when </a:t>
            </a:r>
            <a:br>
              <a:rPr lang="en-GB" sz="1000" b="1" dirty="0">
                <a:solidFill>
                  <a:schemeClr val="accent6"/>
                </a:solidFill>
                <a:latin typeface="Arial"/>
                <a:ea typeface="ヒラギノ角ゴ Pro W3"/>
                <a:cs typeface="Arial"/>
                <a:hlinkClick r:id="rId3">
                  <a:extLst>
                    <a:ext uri="{A12FA001-AC4F-418D-AE19-62706E023703}">
                      <ahyp:hlinkClr xmlns:ahyp="http://schemas.microsoft.com/office/drawing/2018/hyperlinkcolor" val="tx"/>
                    </a:ext>
                  </a:extLst>
                </a:hlinkClick>
              </a:rPr>
            </a:br>
            <a:r>
              <a:rPr lang="en-GB" sz="1000" b="1" dirty="0">
                <a:solidFill>
                  <a:schemeClr val="accent6"/>
                </a:solidFill>
                <a:latin typeface="Arial"/>
                <a:ea typeface="ヒラギノ角ゴ Pro W3"/>
                <a:cs typeface="Arial"/>
                <a:hlinkClick r:id="rId3">
                  <a:extLst>
                    <a:ext uri="{A12FA001-AC4F-418D-AE19-62706E023703}">
                      <ahyp:hlinkClr xmlns:ahyp="http://schemas.microsoft.com/office/drawing/2018/hyperlinkcolor" val="tx"/>
                    </a:ext>
                  </a:extLst>
                </a:hlinkClick>
              </a:rPr>
              <a:t>choosing a pension scheme</a:t>
            </a:r>
            <a:endParaRPr lang="en-GB" sz="1000" b="1" dirty="0">
              <a:solidFill>
                <a:schemeClr val="accent6"/>
              </a:solidFill>
              <a:latin typeface="Arial"/>
              <a:ea typeface="ヒラギノ角ゴ Pro W3"/>
              <a:cs typeface="Arial"/>
            </a:endParaRPr>
          </a:p>
          <a:p>
            <a:pPr>
              <a:defRPr/>
            </a:pPr>
            <a:endParaRPr lang="en-GB" sz="600" b="1" dirty="0">
              <a:solidFill>
                <a:schemeClr val="accent6"/>
              </a:solidFill>
              <a:latin typeface="Arial"/>
              <a:ea typeface="ヒラギノ角ゴ Pro W3"/>
              <a:cs typeface="Arial"/>
            </a:endParaRPr>
          </a:p>
        </p:txBody>
      </p:sp>
      <p:pic>
        <p:nvPicPr>
          <p:cNvPr id="2" name="Picture 1" descr="Icon&#10;&#10;Description automatically generated">
            <a:extLst>
              <a:ext uri="{FF2B5EF4-FFF2-40B4-BE49-F238E27FC236}">
                <a16:creationId xmlns:a16="http://schemas.microsoft.com/office/drawing/2014/main" id="{59016AFB-CCFE-5A99-8C08-6D7E2BB03C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6276" y="1095374"/>
            <a:ext cx="708391" cy="684213"/>
          </a:xfrm>
          <a:prstGeom prst="rect">
            <a:avLst/>
          </a:prstGeom>
        </p:spPr>
      </p:pic>
    </p:spTree>
    <p:custDataLst>
      <p:tags r:id="rId1"/>
    </p:custDataLst>
    <p:extLst>
      <p:ext uri="{BB962C8B-B14F-4D97-AF65-F5344CB8AC3E}">
        <p14:creationId xmlns:p14="http://schemas.microsoft.com/office/powerpoint/2010/main" val="299866725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B635370-A01F-4DD0-B7A2-62108BF2F85C}"/>
              </a:ext>
            </a:extLst>
          </p:cNvPr>
          <p:cNvSpPr>
            <a:spLocks noGrp="1" noChangeArrowheads="1"/>
          </p:cNvSpPr>
          <p:nvPr>
            <p:ph type="title" idx="4294967295"/>
          </p:nvPr>
        </p:nvSpPr>
        <p:spPr>
          <a:xfrm>
            <a:off x="450105" y="411974"/>
            <a:ext cx="6783952" cy="423863"/>
          </a:xfrm>
        </p:spPr>
        <p:txBody>
          <a:bodyPr vert="horz" wrap="square" lIns="65437" tIns="32719" rIns="65437" bIns="32719" numCol="1" anchor="t" anchorCtr="0" compatLnSpc="1">
            <a:prstTxWarp prst="textNoShape">
              <a:avLst/>
            </a:prstTxWarp>
          </a:bodyPr>
          <a:lstStyle/>
          <a:p>
            <a:r>
              <a:rPr lang="en-GB" altLang="en-US"/>
              <a:t>Common errors </a:t>
            </a:r>
            <a:br>
              <a:rPr lang="en-GB" altLang="en-US"/>
            </a:br>
            <a:r>
              <a:rPr lang="en-GB" altLang="en-US" sz="1800" b="0"/>
              <a:t>What to do when the wrong tax relief method is used </a:t>
            </a:r>
            <a:r>
              <a:rPr lang="en-GB" altLang="en-US" sz="1400" b="0"/>
              <a:t>continued…</a:t>
            </a:r>
          </a:p>
        </p:txBody>
      </p:sp>
      <p:sp>
        <p:nvSpPr>
          <p:cNvPr id="46083" name="Rectangle 3">
            <a:extLst>
              <a:ext uri="{FF2B5EF4-FFF2-40B4-BE49-F238E27FC236}">
                <a16:creationId xmlns:a16="http://schemas.microsoft.com/office/drawing/2014/main" id="{FA15B88B-6A85-451A-B100-0D95F2A01ACA}"/>
              </a:ext>
            </a:extLst>
          </p:cNvPr>
          <p:cNvSpPr>
            <a:spLocks noGrp="1" noChangeArrowheads="1"/>
          </p:cNvSpPr>
          <p:nvPr>
            <p:ph type="body" idx="4294967295"/>
          </p:nvPr>
        </p:nvSpPr>
        <p:spPr>
          <a:xfrm>
            <a:off x="471371" y="1208210"/>
            <a:ext cx="5734296" cy="3285536"/>
          </a:xfrm>
          <a:ln>
            <a:miter lim="800000"/>
            <a:headEnd/>
            <a:tailEnd/>
          </a:ln>
        </p:spPr>
        <p:txBody>
          <a:bodyPr vert="horz" wrap="square" lIns="65437" tIns="32719" rIns="65437" bIns="32719" numCol="1" anchor="t" anchorCtr="0" compatLnSpc="1">
            <a:prstTxWarp prst="textNoShape">
              <a:avLst/>
            </a:prstTxWarp>
          </a:bodyPr>
          <a:lstStyle/>
          <a:p>
            <a:pPr marL="0" indent="0">
              <a:lnSpc>
                <a:spcPct val="100000"/>
              </a:lnSpc>
              <a:spcBef>
                <a:spcPts val="450"/>
              </a:spcBef>
              <a:spcAft>
                <a:spcPts val="450"/>
              </a:spcAft>
              <a:buNone/>
              <a:defRPr/>
            </a:pPr>
            <a:r>
              <a:rPr lang="en-GB" sz="1400">
                <a:ea typeface="+mn-lt"/>
                <a:cs typeface="+mn-lt"/>
              </a:rPr>
              <a:t>Please check that your clients are using the correct method. If you find any that are not, you should speak with your client and their pension provider and establish steps to rectify the situation, such as:  </a:t>
            </a:r>
          </a:p>
          <a:p>
            <a:pPr>
              <a:lnSpc>
                <a:spcPct val="100000"/>
              </a:lnSpc>
              <a:spcBef>
                <a:spcPts val="450"/>
              </a:spcBef>
              <a:spcAft>
                <a:spcPts val="450"/>
              </a:spcAft>
              <a:buFont typeface="Wingdings" panose="05000000000000000000" pitchFamily="2" charset="2"/>
              <a:buChar char="ü"/>
              <a:defRPr/>
            </a:pPr>
            <a:r>
              <a:rPr lang="en-GB" sz="1400">
                <a:ea typeface="+mn-lt"/>
                <a:cs typeface="+mn-lt"/>
              </a:rPr>
              <a:t>correcting the error going forward</a:t>
            </a:r>
          </a:p>
          <a:p>
            <a:pPr>
              <a:lnSpc>
                <a:spcPct val="100000"/>
              </a:lnSpc>
              <a:spcBef>
                <a:spcPts val="450"/>
              </a:spcBef>
              <a:spcAft>
                <a:spcPts val="450"/>
              </a:spcAft>
              <a:buFont typeface="Wingdings" panose="05000000000000000000" pitchFamily="2" charset="2"/>
              <a:buChar char="ü"/>
              <a:defRPr/>
            </a:pPr>
            <a:r>
              <a:rPr lang="en-GB" sz="1400">
                <a:ea typeface="+mn-lt"/>
                <a:cs typeface="+mn-lt"/>
              </a:rPr>
              <a:t>working out how far back the problem goes</a:t>
            </a:r>
          </a:p>
          <a:p>
            <a:pPr>
              <a:lnSpc>
                <a:spcPct val="100000"/>
              </a:lnSpc>
              <a:spcBef>
                <a:spcPts val="450"/>
              </a:spcBef>
              <a:spcAft>
                <a:spcPts val="450"/>
              </a:spcAft>
              <a:buFont typeface="Wingdings" panose="05000000000000000000" pitchFamily="2" charset="2"/>
              <a:buChar char="ü"/>
              <a:defRPr/>
            </a:pPr>
            <a:r>
              <a:rPr lang="en-GB" sz="1400">
                <a:ea typeface="+mn-lt"/>
                <a:cs typeface="+mn-lt"/>
              </a:rPr>
              <a:t>working out who is affected and what the amounts are</a:t>
            </a:r>
          </a:p>
          <a:p>
            <a:pPr>
              <a:lnSpc>
                <a:spcPct val="100000"/>
              </a:lnSpc>
              <a:spcBef>
                <a:spcPts val="450"/>
              </a:spcBef>
              <a:spcAft>
                <a:spcPts val="450"/>
              </a:spcAft>
              <a:buFont typeface="Wingdings" panose="05000000000000000000" pitchFamily="2" charset="2"/>
              <a:buChar char="ü"/>
              <a:defRPr/>
            </a:pPr>
            <a:r>
              <a:rPr lang="en-GB" sz="1400">
                <a:ea typeface="+mn-lt"/>
                <a:cs typeface="+mn-lt"/>
              </a:rPr>
              <a:t>and a timescale for correcting the problem </a:t>
            </a:r>
          </a:p>
          <a:p>
            <a:pPr marL="0" indent="0">
              <a:lnSpc>
                <a:spcPct val="100000"/>
              </a:lnSpc>
              <a:spcBef>
                <a:spcPts val="450"/>
              </a:spcBef>
              <a:spcAft>
                <a:spcPts val="450"/>
              </a:spcAft>
              <a:buNone/>
              <a:defRPr/>
            </a:pPr>
            <a:r>
              <a:rPr lang="en-GB" sz="1400">
                <a:ea typeface="+mn-lt"/>
                <a:cs typeface="+mn-lt"/>
              </a:rPr>
              <a:t>Most importantly - communicate with affected employees. You may also need to include HMRC in your discussions, especially where net pay arrangement has been used instead of RAS or multiple tax years are involved. </a:t>
            </a:r>
          </a:p>
        </p:txBody>
      </p:sp>
      <p:sp>
        <p:nvSpPr>
          <p:cNvPr id="3" name="Rectangle 2">
            <a:extLst>
              <a:ext uri="{FF2B5EF4-FFF2-40B4-BE49-F238E27FC236}">
                <a16:creationId xmlns:a16="http://schemas.microsoft.com/office/drawing/2014/main" id="{31D27229-7DEA-5D1D-9E20-1F9F124EC324}"/>
              </a:ext>
            </a:extLst>
          </p:cNvPr>
          <p:cNvSpPr/>
          <p:nvPr/>
        </p:nvSpPr>
        <p:spPr bwMode="auto">
          <a:xfrm>
            <a:off x="6634716" y="1571348"/>
            <a:ext cx="2509284" cy="1448299"/>
          </a:xfrm>
          <a:prstGeom prst="rect">
            <a:avLst/>
          </a:prstGeom>
          <a:solidFill>
            <a:srgbClr val="E9E7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10" name="TextBox 9">
            <a:extLst>
              <a:ext uri="{FF2B5EF4-FFF2-40B4-BE49-F238E27FC236}">
                <a16:creationId xmlns:a16="http://schemas.microsoft.com/office/drawing/2014/main" id="{5BD1335D-5BB7-1CDE-2F2C-EF3748078563}"/>
              </a:ext>
            </a:extLst>
          </p:cNvPr>
          <p:cNvSpPr txBox="1"/>
          <p:nvPr/>
        </p:nvSpPr>
        <p:spPr>
          <a:xfrm>
            <a:off x="6748711" y="1779587"/>
            <a:ext cx="2022665" cy="1690719"/>
          </a:xfrm>
          <a:prstGeom prst="rect">
            <a:avLst/>
          </a:prstGeom>
          <a:noFill/>
        </p:spPr>
        <p:txBody>
          <a:bodyPr wrap="square" lIns="91440" tIns="45720" rIns="91440" bIns="45720" rtlCol="0" anchor="t">
            <a:spAutoFit/>
          </a:bodyPr>
          <a:lstStyle/>
          <a:p>
            <a:pPr defTabSz="489347">
              <a:lnSpc>
                <a:spcPct val="110000"/>
              </a:lnSpc>
              <a:spcBef>
                <a:spcPts val="225"/>
              </a:spcBef>
              <a:defRPr/>
            </a:pPr>
            <a:endParaRPr lang="en-GB" sz="200" b="1">
              <a:solidFill>
                <a:schemeClr val="accent1"/>
              </a:solidFill>
              <a:latin typeface="Arial"/>
              <a:ea typeface="ヒラギノ角ゴ Pro W3"/>
              <a:cs typeface="Arial"/>
            </a:endParaRPr>
          </a:p>
          <a:p>
            <a:pPr defTabSz="489347">
              <a:lnSpc>
                <a:spcPct val="110000"/>
              </a:lnSpc>
              <a:spcBef>
                <a:spcPts val="225"/>
              </a:spcBef>
              <a:defRPr/>
            </a:pPr>
            <a:r>
              <a:rPr lang="en-GB" sz="1000" b="1">
                <a:solidFill>
                  <a:schemeClr val="accent1"/>
                </a:solidFill>
                <a:latin typeface="Arial"/>
                <a:ea typeface="ヒラギノ角ゴ Pro W3"/>
                <a:cs typeface="Arial"/>
              </a:rPr>
              <a:t>For information about tax </a:t>
            </a:r>
            <a:br>
              <a:rPr lang="en-GB" sz="1000" b="1">
                <a:solidFill>
                  <a:schemeClr val="accent1"/>
                </a:solidFill>
                <a:latin typeface="Arial"/>
                <a:ea typeface="ヒラギノ角ゴ Pro W3"/>
                <a:cs typeface="Arial"/>
              </a:rPr>
            </a:br>
            <a:r>
              <a:rPr lang="en-GB" sz="1000" b="1">
                <a:solidFill>
                  <a:schemeClr val="accent1"/>
                </a:solidFill>
                <a:latin typeface="Arial"/>
                <a:ea typeface="ヒラギノ角ゴ Pro W3"/>
                <a:cs typeface="Arial"/>
              </a:rPr>
              <a:t>relief methods, view the guidance for business advisers on our website:</a:t>
            </a:r>
            <a:endParaRPr lang="en-GB">
              <a:solidFill>
                <a:schemeClr val="accent1"/>
              </a:solidFill>
            </a:endParaRPr>
          </a:p>
          <a:p>
            <a:pPr>
              <a:defRPr/>
            </a:pPr>
            <a:r>
              <a:rPr lang="en-GB" sz="1000" b="1">
                <a:solidFill>
                  <a:schemeClr val="accent6"/>
                </a:solidFill>
                <a:latin typeface="Arial"/>
                <a:ea typeface="ヒラギノ角ゴ Pro W3"/>
                <a:cs typeface="Arial"/>
                <a:hlinkClick r:id="rId3">
                  <a:extLst>
                    <a:ext uri="{A12FA001-AC4F-418D-AE19-62706E023703}">
                      <ahyp:hlinkClr xmlns:ahyp="http://schemas.microsoft.com/office/drawing/2018/hyperlinkcolor" val="tx"/>
                    </a:ext>
                  </a:extLst>
                </a:hlinkClick>
              </a:rPr>
              <a:t>What to consider when </a:t>
            </a:r>
            <a:br>
              <a:rPr lang="en-GB" sz="1000" b="1">
                <a:solidFill>
                  <a:schemeClr val="accent6"/>
                </a:solidFill>
                <a:latin typeface="Arial"/>
                <a:ea typeface="ヒラギノ角ゴ Pro W3"/>
                <a:cs typeface="Arial"/>
                <a:hlinkClick r:id="rId3">
                  <a:extLst>
                    <a:ext uri="{A12FA001-AC4F-418D-AE19-62706E023703}">
                      <ahyp:hlinkClr xmlns:ahyp="http://schemas.microsoft.com/office/drawing/2018/hyperlinkcolor" val="tx"/>
                    </a:ext>
                  </a:extLst>
                </a:hlinkClick>
              </a:rPr>
            </a:br>
            <a:r>
              <a:rPr lang="en-GB" sz="1000" b="1">
                <a:solidFill>
                  <a:schemeClr val="accent6"/>
                </a:solidFill>
                <a:latin typeface="Arial"/>
                <a:ea typeface="ヒラギノ角ゴ Pro W3"/>
                <a:cs typeface="Arial"/>
                <a:hlinkClick r:id="rId3">
                  <a:extLst>
                    <a:ext uri="{A12FA001-AC4F-418D-AE19-62706E023703}">
                      <ahyp:hlinkClr xmlns:ahyp="http://schemas.microsoft.com/office/drawing/2018/hyperlinkcolor" val="tx"/>
                    </a:ext>
                  </a:extLst>
                </a:hlinkClick>
              </a:rPr>
              <a:t>choosing a pension scheme</a:t>
            </a:r>
            <a:endParaRPr lang="en-GB" sz="1000" b="1">
              <a:solidFill>
                <a:schemeClr val="accent6"/>
              </a:solidFill>
              <a:latin typeface="Arial"/>
              <a:ea typeface="ヒラギノ角ゴ Pro W3"/>
              <a:cs typeface="Arial"/>
            </a:endParaRPr>
          </a:p>
          <a:p>
            <a:pPr>
              <a:defRPr/>
            </a:pPr>
            <a:endParaRPr lang="en-GB" sz="600" b="1">
              <a:solidFill>
                <a:schemeClr val="accent6"/>
              </a:solidFill>
              <a:latin typeface="Arial"/>
              <a:ea typeface="ヒラギノ角ゴ Pro W3"/>
              <a:cs typeface="Arial"/>
            </a:endParaRPr>
          </a:p>
          <a:p>
            <a:pPr defTabSz="489347">
              <a:spcBef>
                <a:spcPts val="0"/>
              </a:spcBef>
              <a:spcAft>
                <a:spcPts val="0"/>
              </a:spcAft>
              <a:buClr>
                <a:srgbClr val="A287D5"/>
              </a:buClr>
              <a:defRPr/>
            </a:pPr>
            <a:endParaRPr lang="en-GB" sz="1000" b="1">
              <a:solidFill>
                <a:schemeClr val="accent1"/>
              </a:solidFill>
              <a:latin typeface="Arial"/>
              <a:ea typeface="ヒラギノ角ゴ Pro W3"/>
              <a:cs typeface="Arial"/>
            </a:endParaRPr>
          </a:p>
          <a:p>
            <a:pPr defTabSz="489347">
              <a:spcBef>
                <a:spcPts val="0"/>
              </a:spcBef>
              <a:spcAft>
                <a:spcPts val="0"/>
              </a:spcAft>
              <a:buClr>
                <a:srgbClr val="A287D5"/>
              </a:buClr>
              <a:defRPr/>
            </a:pPr>
            <a:endParaRPr lang="en-GB" sz="1000" b="1">
              <a:solidFill>
                <a:schemeClr val="accent1"/>
              </a:solidFill>
              <a:latin typeface="Arial"/>
              <a:ea typeface="ヒラギノ角ゴ Pro W3"/>
              <a:cs typeface="Arial"/>
            </a:endParaRPr>
          </a:p>
          <a:p>
            <a:pPr defTabSz="489347">
              <a:spcBef>
                <a:spcPts val="0"/>
              </a:spcBef>
              <a:spcAft>
                <a:spcPts val="0"/>
              </a:spcAft>
              <a:buClr>
                <a:srgbClr val="A287D5"/>
              </a:buClr>
              <a:defRPr/>
            </a:pPr>
            <a:endParaRPr lang="en-GB" sz="1000" b="1">
              <a:solidFill>
                <a:schemeClr val="accent1"/>
              </a:solidFill>
              <a:latin typeface="Arial"/>
              <a:ea typeface="ヒラギノ角ゴ Pro W3"/>
              <a:cs typeface="Arial"/>
            </a:endParaRPr>
          </a:p>
        </p:txBody>
      </p:sp>
      <p:pic>
        <p:nvPicPr>
          <p:cNvPr id="4" name="Picture 3" descr="Icon&#10;&#10;Description automatically generated">
            <a:extLst>
              <a:ext uri="{FF2B5EF4-FFF2-40B4-BE49-F238E27FC236}">
                <a16:creationId xmlns:a16="http://schemas.microsoft.com/office/drawing/2014/main" id="{AB944952-AF8F-CE3B-DDEB-BABA980686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6276" y="1095374"/>
            <a:ext cx="708391" cy="684213"/>
          </a:xfrm>
          <a:prstGeom prst="rect">
            <a:avLst/>
          </a:prstGeom>
        </p:spPr>
      </p:pic>
    </p:spTree>
    <p:custDataLst>
      <p:tags r:id="rId1"/>
    </p:custDataLst>
    <p:extLst>
      <p:ext uri="{BB962C8B-B14F-4D97-AF65-F5344CB8AC3E}">
        <p14:creationId xmlns:p14="http://schemas.microsoft.com/office/powerpoint/2010/main" val="381852848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B635370-A01F-4DD0-B7A2-62108BF2F85C}"/>
              </a:ext>
            </a:extLst>
          </p:cNvPr>
          <p:cNvSpPr>
            <a:spLocks noGrp="1" noChangeArrowheads="1"/>
          </p:cNvSpPr>
          <p:nvPr>
            <p:ph type="title" idx="4294967295"/>
          </p:nvPr>
        </p:nvSpPr>
        <p:spPr>
          <a:xfrm>
            <a:off x="471371" y="411974"/>
            <a:ext cx="6783952" cy="977914"/>
          </a:xfrm>
        </p:spPr>
        <p:txBody>
          <a:bodyPr vert="horz" wrap="square" lIns="65437" tIns="32719" rIns="65437" bIns="32719" numCol="1" anchor="t" anchorCtr="0" compatLnSpc="1">
            <a:prstTxWarp prst="textNoShape">
              <a:avLst/>
            </a:prstTxWarp>
          </a:bodyPr>
          <a:lstStyle/>
          <a:p>
            <a:r>
              <a:rPr lang="en-GB" altLang="en-US"/>
              <a:t>Common errors </a:t>
            </a:r>
            <a:br>
              <a:rPr lang="en-GB" altLang="en-US"/>
            </a:br>
            <a:r>
              <a:rPr lang="en-GB" altLang="en-US" sz="1800" b="0"/>
              <a:t>What to do when the wrong tax relief method is used </a:t>
            </a:r>
            <a:r>
              <a:rPr lang="en-GB" altLang="en-US" sz="1400" b="0"/>
              <a:t>continued…</a:t>
            </a:r>
          </a:p>
        </p:txBody>
      </p:sp>
      <p:sp>
        <p:nvSpPr>
          <p:cNvPr id="46083" name="Rectangle 3">
            <a:extLst>
              <a:ext uri="{FF2B5EF4-FFF2-40B4-BE49-F238E27FC236}">
                <a16:creationId xmlns:a16="http://schemas.microsoft.com/office/drawing/2014/main" id="{FA15B88B-6A85-451A-B100-0D95F2A01ACA}"/>
              </a:ext>
            </a:extLst>
          </p:cNvPr>
          <p:cNvSpPr>
            <a:spLocks noGrp="1" noChangeArrowheads="1"/>
          </p:cNvSpPr>
          <p:nvPr>
            <p:ph type="body" idx="4294967295"/>
          </p:nvPr>
        </p:nvSpPr>
        <p:spPr>
          <a:xfrm>
            <a:off x="484341" y="1215431"/>
            <a:ext cx="6284494" cy="3285536"/>
          </a:xfrm>
          <a:ln>
            <a:miter lim="800000"/>
            <a:headEnd/>
            <a:tailEnd/>
          </a:ln>
        </p:spPr>
        <p:txBody>
          <a:bodyPr vert="horz" wrap="square" lIns="65437" tIns="32719" rIns="65437" bIns="32719" numCol="1" anchor="t" anchorCtr="0" compatLnSpc="1">
            <a:prstTxWarp prst="textNoShape">
              <a:avLst/>
            </a:prstTxWarp>
          </a:bodyPr>
          <a:lstStyle/>
          <a:p>
            <a:pPr>
              <a:lnSpc>
                <a:spcPct val="100000"/>
              </a:lnSpc>
              <a:spcBef>
                <a:spcPts val="450"/>
              </a:spcBef>
              <a:spcAft>
                <a:spcPts val="450"/>
              </a:spcAft>
              <a:defRPr/>
            </a:pPr>
            <a:r>
              <a:rPr lang="en-GB" sz="1400" dirty="0">
                <a:ea typeface="+mn-lt"/>
                <a:cs typeface="+mn-lt"/>
              </a:rPr>
              <a:t>The employer should also notify TPR of the error so we are aware and can offer help if needed.  </a:t>
            </a:r>
          </a:p>
          <a:p>
            <a:pPr>
              <a:lnSpc>
                <a:spcPct val="100000"/>
              </a:lnSpc>
              <a:spcBef>
                <a:spcPts val="450"/>
              </a:spcBef>
              <a:spcAft>
                <a:spcPts val="450"/>
              </a:spcAft>
              <a:defRPr/>
            </a:pPr>
            <a:r>
              <a:rPr lang="en-GB" sz="1400" dirty="0">
                <a:ea typeface="+mn-lt"/>
                <a:cs typeface="+mn-lt"/>
              </a:rPr>
              <a:t>Please do not delay in checking your clients’ payrolls and pension scheme requirements.  Where net pay arrangement has been used instead of RAS.</a:t>
            </a:r>
          </a:p>
          <a:p>
            <a:pPr>
              <a:lnSpc>
                <a:spcPct val="100000"/>
              </a:lnSpc>
              <a:spcBef>
                <a:spcPts val="450"/>
              </a:spcBef>
              <a:spcAft>
                <a:spcPts val="450"/>
              </a:spcAft>
              <a:defRPr/>
            </a:pPr>
            <a:r>
              <a:rPr lang="en-GB" sz="1400" dirty="0">
                <a:ea typeface="+mn-lt"/>
                <a:cs typeface="+mn-lt"/>
              </a:rPr>
              <a:t>Where net pay arrangement has been used instead of RAS the employee will have received too much tax relief and so is very likely to have underpaid tax.  HMRC will look to the employer to fix this and possibly repay any underpayment.  </a:t>
            </a:r>
          </a:p>
          <a:p>
            <a:pPr algn="just">
              <a:lnSpc>
                <a:spcPct val="100000"/>
              </a:lnSpc>
              <a:spcBef>
                <a:spcPts val="450"/>
              </a:spcBef>
              <a:spcAft>
                <a:spcPts val="450"/>
              </a:spcAft>
              <a:defRPr/>
            </a:pPr>
            <a:r>
              <a:rPr lang="en-GB" sz="1400" dirty="0">
                <a:ea typeface="+mn-lt"/>
                <a:cs typeface="+mn-lt"/>
              </a:rPr>
              <a:t>Where RAS has been used instead of net pay arrangement there will be an underpayment of employee pension contributions which the employee will need to pay although we would expect the employer to make up any shortfall. It is very important that any errors are identified and fixed as soon as possible as the work and cost involved can be very significant if not found early. </a:t>
            </a:r>
          </a:p>
        </p:txBody>
      </p:sp>
      <p:sp>
        <p:nvSpPr>
          <p:cNvPr id="3" name="Rectangle 2">
            <a:extLst>
              <a:ext uri="{FF2B5EF4-FFF2-40B4-BE49-F238E27FC236}">
                <a16:creationId xmlns:a16="http://schemas.microsoft.com/office/drawing/2014/main" id="{31D27229-7DEA-5D1D-9E20-1F9F124EC324}"/>
              </a:ext>
            </a:extLst>
          </p:cNvPr>
          <p:cNvSpPr/>
          <p:nvPr/>
        </p:nvSpPr>
        <p:spPr bwMode="auto">
          <a:xfrm>
            <a:off x="6840538" y="3107540"/>
            <a:ext cx="2303462" cy="1818028"/>
          </a:xfrm>
          <a:prstGeom prst="rect">
            <a:avLst/>
          </a:prstGeom>
          <a:solidFill>
            <a:srgbClr val="E9E7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sp>
        <p:nvSpPr>
          <p:cNvPr id="10" name="TextBox 9">
            <a:extLst>
              <a:ext uri="{FF2B5EF4-FFF2-40B4-BE49-F238E27FC236}">
                <a16:creationId xmlns:a16="http://schemas.microsoft.com/office/drawing/2014/main" id="{5BD1335D-5BB7-1CDE-2F2C-EF3748078563}"/>
              </a:ext>
            </a:extLst>
          </p:cNvPr>
          <p:cNvSpPr txBox="1"/>
          <p:nvPr/>
        </p:nvSpPr>
        <p:spPr>
          <a:xfrm>
            <a:off x="6938357" y="3502082"/>
            <a:ext cx="1893608" cy="1229054"/>
          </a:xfrm>
          <a:prstGeom prst="rect">
            <a:avLst/>
          </a:prstGeom>
          <a:noFill/>
        </p:spPr>
        <p:txBody>
          <a:bodyPr wrap="square" lIns="91440" tIns="45720" rIns="91440" bIns="45720" rtlCol="0" anchor="t">
            <a:spAutoFit/>
          </a:bodyPr>
          <a:lstStyle/>
          <a:p>
            <a:pPr defTabSz="489347">
              <a:lnSpc>
                <a:spcPct val="110000"/>
              </a:lnSpc>
              <a:spcBef>
                <a:spcPts val="225"/>
              </a:spcBef>
              <a:defRPr/>
            </a:pPr>
            <a:endParaRPr lang="en-GB" sz="200" b="1" dirty="0">
              <a:solidFill>
                <a:schemeClr val="accent1"/>
              </a:solidFill>
              <a:latin typeface="Arial"/>
              <a:ea typeface="ヒラギノ角ゴ Pro W3"/>
              <a:cs typeface="Arial"/>
            </a:endParaRPr>
          </a:p>
          <a:p>
            <a:pPr defTabSz="489347">
              <a:lnSpc>
                <a:spcPct val="110000"/>
              </a:lnSpc>
              <a:spcBef>
                <a:spcPts val="225"/>
              </a:spcBef>
              <a:defRPr/>
            </a:pPr>
            <a:r>
              <a:rPr lang="en-GB" sz="1000" b="1" dirty="0">
                <a:solidFill>
                  <a:schemeClr val="accent1"/>
                </a:solidFill>
                <a:latin typeface="Arial"/>
                <a:ea typeface="ヒラギノ角ゴ Pro W3"/>
                <a:cs typeface="Arial"/>
              </a:rPr>
              <a:t>For information about tax </a:t>
            </a:r>
            <a:br>
              <a:rPr lang="en-GB" sz="1000" b="1" dirty="0">
                <a:solidFill>
                  <a:schemeClr val="accent1"/>
                </a:solidFill>
                <a:latin typeface="Arial"/>
                <a:ea typeface="ヒラギノ角ゴ Pro W3"/>
                <a:cs typeface="Arial"/>
              </a:rPr>
            </a:br>
            <a:r>
              <a:rPr lang="en-GB" sz="1000" b="1" dirty="0">
                <a:solidFill>
                  <a:schemeClr val="accent1"/>
                </a:solidFill>
                <a:latin typeface="Arial"/>
                <a:ea typeface="ヒラギノ角ゴ Pro W3"/>
                <a:cs typeface="Arial"/>
              </a:rPr>
              <a:t>relief methods, view the guidance for business advisers on our website:</a:t>
            </a:r>
            <a:endParaRPr lang="en-GB" dirty="0">
              <a:solidFill>
                <a:schemeClr val="accent1"/>
              </a:solidFill>
            </a:endParaRPr>
          </a:p>
          <a:p>
            <a:pPr>
              <a:defRPr/>
            </a:pPr>
            <a:r>
              <a:rPr lang="en-GB" sz="1000" b="1" dirty="0">
                <a:solidFill>
                  <a:schemeClr val="accent6"/>
                </a:solidFill>
                <a:latin typeface="Arial"/>
                <a:ea typeface="ヒラギノ角ゴ Pro W3"/>
                <a:cs typeface="Arial"/>
                <a:hlinkClick r:id="rId3">
                  <a:extLst>
                    <a:ext uri="{A12FA001-AC4F-418D-AE19-62706E023703}">
                      <ahyp:hlinkClr xmlns:ahyp="http://schemas.microsoft.com/office/drawing/2018/hyperlinkcolor" val="tx"/>
                    </a:ext>
                  </a:extLst>
                </a:hlinkClick>
              </a:rPr>
              <a:t>What to consider when </a:t>
            </a:r>
            <a:br>
              <a:rPr lang="en-GB" sz="1000" b="1" dirty="0">
                <a:solidFill>
                  <a:schemeClr val="accent6"/>
                </a:solidFill>
                <a:latin typeface="Arial"/>
                <a:ea typeface="ヒラギノ角ゴ Pro W3"/>
                <a:cs typeface="Arial"/>
                <a:hlinkClick r:id="rId3">
                  <a:extLst>
                    <a:ext uri="{A12FA001-AC4F-418D-AE19-62706E023703}">
                      <ahyp:hlinkClr xmlns:ahyp="http://schemas.microsoft.com/office/drawing/2018/hyperlinkcolor" val="tx"/>
                    </a:ext>
                  </a:extLst>
                </a:hlinkClick>
              </a:rPr>
            </a:br>
            <a:r>
              <a:rPr lang="en-GB" sz="1000" b="1" dirty="0">
                <a:solidFill>
                  <a:schemeClr val="accent6"/>
                </a:solidFill>
                <a:latin typeface="Arial"/>
                <a:ea typeface="ヒラギノ角ゴ Pro W3"/>
                <a:cs typeface="Arial"/>
                <a:hlinkClick r:id="rId3">
                  <a:extLst>
                    <a:ext uri="{A12FA001-AC4F-418D-AE19-62706E023703}">
                      <ahyp:hlinkClr xmlns:ahyp="http://schemas.microsoft.com/office/drawing/2018/hyperlinkcolor" val="tx"/>
                    </a:ext>
                  </a:extLst>
                </a:hlinkClick>
              </a:rPr>
              <a:t>choosing a pension scheme</a:t>
            </a:r>
            <a:endParaRPr lang="en-GB" sz="1000" b="1" dirty="0">
              <a:solidFill>
                <a:schemeClr val="accent6"/>
              </a:solidFill>
              <a:latin typeface="Arial"/>
              <a:ea typeface="ヒラギノ角ゴ Pro W3"/>
              <a:cs typeface="Arial"/>
            </a:endParaRPr>
          </a:p>
          <a:p>
            <a:pPr>
              <a:defRPr/>
            </a:pPr>
            <a:endParaRPr lang="en-GB" sz="600" b="1" dirty="0">
              <a:solidFill>
                <a:schemeClr val="accent6"/>
              </a:solidFill>
              <a:latin typeface="Arial"/>
              <a:ea typeface="ヒラギノ角ゴ Pro W3"/>
              <a:cs typeface="Arial"/>
            </a:endParaRPr>
          </a:p>
        </p:txBody>
      </p:sp>
      <p:pic>
        <p:nvPicPr>
          <p:cNvPr id="4" name="Picture 3" descr="Icon&#10;&#10;Description automatically generated">
            <a:extLst>
              <a:ext uri="{FF2B5EF4-FFF2-40B4-BE49-F238E27FC236}">
                <a16:creationId xmlns:a16="http://schemas.microsoft.com/office/drawing/2014/main" id="{AB944952-AF8F-CE3B-DDEB-BABA980686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5248" y="2808748"/>
            <a:ext cx="754307" cy="728563"/>
          </a:xfrm>
          <a:prstGeom prst="rect">
            <a:avLst/>
          </a:prstGeom>
        </p:spPr>
      </p:pic>
      <p:sp>
        <p:nvSpPr>
          <p:cNvPr id="12" name="TextBox 11">
            <a:extLst>
              <a:ext uri="{FF2B5EF4-FFF2-40B4-BE49-F238E27FC236}">
                <a16:creationId xmlns:a16="http://schemas.microsoft.com/office/drawing/2014/main" id="{973B4D06-9714-20EB-7FD8-505549CFA29A}"/>
              </a:ext>
            </a:extLst>
          </p:cNvPr>
          <p:cNvSpPr txBox="1"/>
          <p:nvPr/>
        </p:nvSpPr>
        <p:spPr>
          <a:xfrm>
            <a:off x="6821424" y="1322600"/>
            <a:ext cx="2127504" cy="400110"/>
          </a:xfrm>
          <a:prstGeom prst="rect">
            <a:avLst/>
          </a:prstGeom>
          <a:noFill/>
        </p:spPr>
        <p:txBody>
          <a:bodyPr wrap="square">
            <a:spAutoFit/>
          </a:bodyPr>
          <a:lstStyle/>
          <a:p>
            <a:r>
              <a:rPr lang="en-GB" sz="1000">
                <a:solidFill>
                  <a:schemeClr val="bg1"/>
                </a:solidFill>
              </a:rPr>
              <a:t>Ensure you notify TPR of the error</a:t>
            </a:r>
          </a:p>
          <a:p>
            <a:endParaRPr lang="en-GB" sz="1000">
              <a:solidFill>
                <a:schemeClr val="bg1"/>
              </a:solidFill>
            </a:endParaRPr>
          </a:p>
        </p:txBody>
      </p:sp>
      <p:pic>
        <p:nvPicPr>
          <p:cNvPr id="13" name="Picture 12">
            <a:extLst>
              <a:ext uri="{FF2B5EF4-FFF2-40B4-BE49-F238E27FC236}">
                <a16:creationId xmlns:a16="http://schemas.microsoft.com/office/drawing/2014/main" id="{6B969B5F-10AB-F6C0-EB39-D64E717CB6C0}"/>
              </a:ext>
            </a:extLst>
          </p:cNvPr>
          <p:cNvPicPr>
            <a:picLocks noChangeAspect="1"/>
          </p:cNvPicPr>
          <p:nvPr/>
        </p:nvPicPr>
        <p:blipFill>
          <a:blip r:embed="rId5"/>
          <a:stretch>
            <a:fillRect/>
          </a:stretch>
        </p:blipFill>
        <p:spPr>
          <a:xfrm>
            <a:off x="6840538" y="1389888"/>
            <a:ext cx="2303462" cy="1312992"/>
          </a:xfrm>
          <a:prstGeom prst="rect">
            <a:avLst/>
          </a:prstGeom>
        </p:spPr>
      </p:pic>
      <p:pic>
        <p:nvPicPr>
          <p:cNvPr id="15" name="Picture 14">
            <a:extLst>
              <a:ext uri="{FF2B5EF4-FFF2-40B4-BE49-F238E27FC236}">
                <a16:creationId xmlns:a16="http://schemas.microsoft.com/office/drawing/2014/main" id="{44E1AF1B-4FBB-3ADE-4D81-F427C4F313CA}"/>
              </a:ext>
            </a:extLst>
          </p:cNvPr>
          <p:cNvPicPr>
            <a:picLocks noChangeAspect="1"/>
          </p:cNvPicPr>
          <p:nvPr/>
        </p:nvPicPr>
        <p:blipFill>
          <a:blip r:embed="rId6"/>
          <a:stretch>
            <a:fillRect/>
          </a:stretch>
        </p:blipFill>
        <p:spPr>
          <a:xfrm>
            <a:off x="8007781" y="985228"/>
            <a:ext cx="713310" cy="689047"/>
          </a:xfrm>
          <a:prstGeom prst="rect">
            <a:avLst/>
          </a:prstGeom>
        </p:spPr>
      </p:pic>
      <p:sp>
        <p:nvSpPr>
          <p:cNvPr id="19" name="TextBox 18">
            <a:extLst>
              <a:ext uri="{FF2B5EF4-FFF2-40B4-BE49-F238E27FC236}">
                <a16:creationId xmlns:a16="http://schemas.microsoft.com/office/drawing/2014/main" id="{E3258CB6-A4E9-83D8-368A-EEBE3C274B6A}"/>
              </a:ext>
            </a:extLst>
          </p:cNvPr>
          <p:cNvSpPr txBox="1"/>
          <p:nvPr/>
        </p:nvSpPr>
        <p:spPr>
          <a:xfrm>
            <a:off x="6970761" y="1663631"/>
            <a:ext cx="1801368" cy="781945"/>
          </a:xfrm>
          <a:prstGeom prst="rect">
            <a:avLst/>
          </a:prstGeom>
          <a:noFill/>
        </p:spPr>
        <p:txBody>
          <a:bodyPr wrap="square">
            <a:spAutoFit/>
          </a:bodyPr>
          <a:lstStyle/>
          <a:p>
            <a:pPr defTabSz="489347">
              <a:lnSpc>
                <a:spcPct val="110000"/>
              </a:lnSpc>
              <a:spcBef>
                <a:spcPts val="225"/>
              </a:spcBef>
              <a:buClr>
                <a:srgbClr val="A287D5"/>
              </a:buClr>
              <a:defRPr/>
            </a:pPr>
            <a:r>
              <a:rPr lang="en-GB" sz="1000" b="1" dirty="0">
                <a:solidFill>
                  <a:schemeClr val="accent1"/>
                </a:solidFill>
                <a:latin typeface="Arial"/>
                <a:ea typeface="ヒラギノ角ゴ Pro W3"/>
                <a:cs typeface="Arial"/>
              </a:rPr>
              <a:t>The employer must notify TPR of the error, visit our website:</a:t>
            </a:r>
          </a:p>
          <a:p>
            <a:pPr defTabSz="489347">
              <a:lnSpc>
                <a:spcPct val="110000"/>
              </a:lnSpc>
              <a:spcBef>
                <a:spcPts val="225"/>
              </a:spcBef>
              <a:buClr>
                <a:srgbClr val="A287D5"/>
              </a:buClr>
              <a:defRPr/>
            </a:pPr>
            <a:r>
              <a:rPr lang="en-GB" sz="1000" b="1" dirty="0">
                <a:solidFill>
                  <a:srgbClr val="0099B3"/>
                </a:solidFill>
                <a:latin typeface="Arial"/>
                <a:ea typeface="ヒラギノ角ゴ Pro W3"/>
                <a:cs typeface="Arial"/>
                <a:hlinkClick r:id="rId7">
                  <a:extLst>
                    <a:ext uri="{A12FA001-AC4F-418D-AE19-62706E023703}">
                      <ahyp:hlinkClr xmlns:ahyp="http://schemas.microsoft.com/office/drawing/2018/hyperlinkcolor" val="tx"/>
                    </a:ext>
                  </a:extLst>
                </a:hlinkClick>
              </a:rPr>
              <a:t>How to notify us</a:t>
            </a:r>
            <a:endParaRPr lang="en-GB" sz="1000" b="1" dirty="0">
              <a:solidFill>
                <a:srgbClr val="0099B3"/>
              </a:solidFill>
              <a:latin typeface="Arial"/>
              <a:ea typeface="ヒラギノ角ゴ Pro W3"/>
              <a:cs typeface="Arial"/>
            </a:endParaRPr>
          </a:p>
        </p:txBody>
      </p:sp>
    </p:spTree>
    <p:custDataLst>
      <p:tags r:id="rId1"/>
    </p:custDataLst>
    <p:extLst>
      <p:ext uri="{BB962C8B-B14F-4D97-AF65-F5344CB8AC3E}">
        <p14:creationId xmlns:p14="http://schemas.microsoft.com/office/powerpoint/2010/main" val="4160651533"/>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3C9935-238F-CFAB-FB47-A21E5A436712}"/>
              </a:ext>
            </a:extLst>
          </p:cNvPr>
          <p:cNvSpPr/>
          <p:nvPr/>
        </p:nvSpPr>
        <p:spPr bwMode="auto">
          <a:xfrm>
            <a:off x="4455042" y="2445857"/>
            <a:ext cx="4688958" cy="1323313"/>
          </a:xfrm>
          <a:prstGeom prst="rect">
            <a:avLst/>
          </a:prstGeom>
          <a:solidFill>
            <a:srgbClr val="E9E7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96" charset="-128"/>
            </a:endParaRPr>
          </a:p>
        </p:txBody>
      </p:sp>
      <p:pic>
        <p:nvPicPr>
          <p:cNvPr id="4" name="Picture 3" descr="Icon&#10;&#10;Description automatically generated">
            <a:extLst>
              <a:ext uri="{FF2B5EF4-FFF2-40B4-BE49-F238E27FC236}">
                <a16:creationId xmlns:a16="http://schemas.microsoft.com/office/drawing/2014/main" id="{47CDE82F-8C0D-FDC7-8EF9-66B6FA16E9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6547" y="2056495"/>
            <a:ext cx="708392" cy="684213"/>
          </a:xfrm>
          <a:prstGeom prst="rect">
            <a:avLst/>
          </a:prstGeom>
        </p:spPr>
      </p:pic>
      <p:sp>
        <p:nvSpPr>
          <p:cNvPr id="91140" name="Rectangle 2">
            <a:extLst>
              <a:ext uri="{FF2B5EF4-FFF2-40B4-BE49-F238E27FC236}">
                <a16:creationId xmlns:a16="http://schemas.microsoft.com/office/drawing/2014/main" id="{7EE6BAF0-4866-44F5-9A76-7129E2A7D22B}"/>
              </a:ext>
            </a:extLst>
          </p:cNvPr>
          <p:cNvSpPr>
            <a:spLocks noGrp="1" noChangeArrowheads="1"/>
          </p:cNvSpPr>
          <p:nvPr>
            <p:ph type="title"/>
          </p:nvPr>
        </p:nvSpPr>
        <p:spPr>
          <a:xfrm>
            <a:off x="432000" y="385200"/>
            <a:ext cx="8712000" cy="482400"/>
          </a:xfrm>
        </p:spPr>
        <p:txBody>
          <a:bodyPr wrap="square" anchor="t">
            <a:noAutofit/>
          </a:bodyPr>
          <a:lstStyle/>
          <a:p>
            <a:r>
              <a:rPr lang="en-GB" altLang="en-US"/>
              <a:t>Common errors</a:t>
            </a:r>
            <a:br>
              <a:rPr lang="en-GB" altLang="en-US"/>
            </a:br>
            <a:r>
              <a:rPr lang="en-GB" altLang="en-US" sz="1800" b="0"/>
              <a:t>Pay elements not correctly defined as being </a:t>
            </a:r>
            <a:br>
              <a:rPr lang="en-GB" altLang="en-US" sz="1800" b="0"/>
            </a:br>
            <a:r>
              <a:rPr lang="en-GB" altLang="en-US" sz="1800" b="0"/>
              <a:t>qualifying earnings and/or pensionable </a:t>
            </a:r>
          </a:p>
        </p:txBody>
      </p:sp>
      <p:sp>
        <p:nvSpPr>
          <p:cNvPr id="16" name="TextBox 15">
            <a:extLst>
              <a:ext uri="{FF2B5EF4-FFF2-40B4-BE49-F238E27FC236}">
                <a16:creationId xmlns:a16="http://schemas.microsoft.com/office/drawing/2014/main" id="{39469320-1AF1-9970-F727-F0F332857938}"/>
              </a:ext>
            </a:extLst>
          </p:cNvPr>
          <p:cNvSpPr txBox="1"/>
          <p:nvPr/>
        </p:nvSpPr>
        <p:spPr>
          <a:xfrm>
            <a:off x="4612761" y="2552875"/>
            <a:ext cx="3993077" cy="1062022"/>
          </a:xfrm>
          <a:prstGeom prst="rect">
            <a:avLst/>
          </a:prstGeom>
          <a:noFill/>
        </p:spPr>
        <p:txBody>
          <a:bodyPr wrap="square" lIns="91440" tIns="45720" rIns="91440" bIns="45720" rtlCol="0" anchor="t">
            <a:spAutoFit/>
          </a:bodyPr>
          <a:lstStyle/>
          <a:p>
            <a:pPr defTabSz="489347">
              <a:lnSpc>
                <a:spcPct val="110000"/>
              </a:lnSpc>
              <a:spcBef>
                <a:spcPts val="225"/>
              </a:spcBef>
              <a:defRPr/>
            </a:pPr>
            <a:r>
              <a:rPr lang="en-GB" sz="1000" b="1" dirty="0">
                <a:solidFill>
                  <a:schemeClr val="accent1"/>
                </a:solidFill>
                <a:latin typeface="Arial"/>
                <a:ea typeface="ヒラギノ角ゴ Pro W3"/>
                <a:cs typeface="Arial"/>
              </a:rPr>
              <a:t>View the guide for business advisers on our website:</a:t>
            </a:r>
          </a:p>
          <a:p>
            <a:pPr defTabSz="489347">
              <a:lnSpc>
                <a:spcPct val="110000"/>
              </a:lnSpc>
              <a:spcBef>
                <a:spcPts val="225"/>
              </a:spcBef>
              <a:defRPr/>
            </a:pPr>
            <a:r>
              <a:rPr lang="en-GB" sz="1000" b="1" dirty="0">
                <a:solidFill>
                  <a:schemeClr val="accent6"/>
                </a:solidFill>
                <a:hlinkClick r:id="rId3">
                  <a:extLst>
                    <a:ext uri="{A12FA001-AC4F-418D-AE19-62706E023703}">
                      <ahyp:hlinkClr xmlns:ahyp="http://schemas.microsoft.com/office/drawing/2018/hyperlinkcolor" val="tx"/>
                    </a:ext>
                  </a:extLst>
                </a:hlinkClick>
              </a:rPr>
              <a:t>Automatic enrolment guide for business advisers</a:t>
            </a:r>
            <a:endParaRPr lang="en-GB" sz="1000" b="1" dirty="0">
              <a:solidFill>
                <a:schemeClr val="accent6"/>
              </a:solidFill>
            </a:endParaRPr>
          </a:p>
          <a:p>
            <a:pPr defTabSz="489347">
              <a:lnSpc>
                <a:spcPct val="110000"/>
              </a:lnSpc>
              <a:spcBef>
                <a:spcPts val="225"/>
              </a:spcBef>
              <a:defRPr/>
            </a:pPr>
            <a:endParaRPr lang="en-GB" sz="200" b="1" dirty="0">
              <a:solidFill>
                <a:schemeClr val="accent1"/>
              </a:solidFill>
              <a:latin typeface="Arial"/>
              <a:ea typeface="ヒラギノ角ゴ Pro W3"/>
              <a:cs typeface="Arial"/>
            </a:endParaRPr>
          </a:p>
          <a:p>
            <a:pPr defTabSz="489347">
              <a:lnSpc>
                <a:spcPct val="110000"/>
              </a:lnSpc>
              <a:spcBef>
                <a:spcPts val="225"/>
              </a:spcBef>
              <a:defRPr/>
            </a:pPr>
            <a:r>
              <a:rPr lang="en-GB" sz="1000" b="1" dirty="0">
                <a:solidFill>
                  <a:schemeClr val="accent1"/>
                </a:solidFill>
                <a:latin typeface="Arial"/>
                <a:ea typeface="ヒラギノ角ゴ Pro W3"/>
                <a:cs typeface="Arial"/>
              </a:rPr>
              <a:t>The guide includes a range of resources for advisers to help you support your clients with their automatic enrolment duties:</a:t>
            </a:r>
            <a:endParaRPr lang="en-GB" sz="1000" b="1" dirty="0">
              <a:solidFill>
                <a:schemeClr val="accent6"/>
              </a:solidFill>
            </a:endParaRPr>
          </a:p>
          <a:p>
            <a:pPr defTabSz="489347">
              <a:lnSpc>
                <a:spcPct val="110000"/>
              </a:lnSpc>
              <a:spcBef>
                <a:spcPts val="225"/>
              </a:spcBef>
              <a:defRPr/>
            </a:pPr>
            <a:r>
              <a:rPr lang="en-GB" sz="1000" b="1" dirty="0">
                <a:solidFill>
                  <a:schemeClr val="accent6"/>
                </a:solidFill>
                <a:hlinkClick r:id="rId4">
                  <a:extLst>
                    <a:ext uri="{A12FA001-AC4F-418D-AE19-62706E023703}">
                      <ahyp:hlinkClr xmlns:ahyp="http://schemas.microsoft.com/office/drawing/2018/hyperlinkcolor" val="tx"/>
                    </a:ext>
                  </a:extLst>
                </a:hlinkClick>
              </a:rPr>
              <a:t>Supporting resources</a:t>
            </a:r>
            <a:endParaRPr lang="en-GB" sz="1000" b="1" dirty="0">
              <a:solidFill>
                <a:schemeClr val="accent6"/>
              </a:solidFill>
            </a:endParaRPr>
          </a:p>
        </p:txBody>
      </p:sp>
      <p:sp>
        <p:nvSpPr>
          <p:cNvPr id="2" name="TextBox 1">
            <a:extLst>
              <a:ext uri="{FF2B5EF4-FFF2-40B4-BE49-F238E27FC236}">
                <a16:creationId xmlns:a16="http://schemas.microsoft.com/office/drawing/2014/main" id="{95E07918-B5FF-153D-F3A4-75AC8A666D55}"/>
              </a:ext>
            </a:extLst>
          </p:cNvPr>
          <p:cNvSpPr txBox="1"/>
          <p:nvPr/>
        </p:nvSpPr>
        <p:spPr>
          <a:xfrm>
            <a:off x="475488" y="1433699"/>
            <a:ext cx="5829619" cy="3439403"/>
          </a:xfrm>
          <a:prstGeom prst="rect">
            <a:avLst/>
          </a:prstGeom>
          <a:noFill/>
        </p:spPr>
        <p:txBody>
          <a:bodyPr wrap="square" rtlCol="0">
            <a:spAutoFit/>
          </a:bodyPr>
          <a:lstStyle/>
          <a:p>
            <a:pPr>
              <a:spcBef>
                <a:spcPct val="25000"/>
              </a:spcBef>
              <a:spcAft>
                <a:spcPts val="0"/>
              </a:spcAft>
              <a:defRPr/>
            </a:pPr>
            <a:r>
              <a:rPr lang="en-GB" sz="1400" dirty="0"/>
              <a:t>Another error we see is where the pay elements have not been correctly identified as being qualifying earnings, pensionable, or both. </a:t>
            </a:r>
            <a:br>
              <a:rPr lang="en-GB" sz="1400" dirty="0"/>
            </a:br>
            <a:br>
              <a:rPr lang="en-GB" sz="800" dirty="0"/>
            </a:br>
            <a:r>
              <a:rPr lang="en-GB" sz="1400" dirty="0"/>
              <a:t>Qualifying earnings are defined as:</a:t>
            </a:r>
          </a:p>
          <a:p>
            <a:pPr>
              <a:spcBef>
                <a:spcPct val="25000"/>
              </a:spcBef>
              <a:spcAft>
                <a:spcPts val="0"/>
              </a:spcAft>
              <a:defRPr/>
            </a:pPr>
            <a:endParaRPr lang="en-GB" sz="800" dirty="0"/>
          </a:p>
          <a:p>
            <a:pPr marL="285750" indent="-285750">
              <a:spcBef>
                <a:spcPct val="25000"/>
              </a:spcBef>
              <a:spcAft>
                <a:spcPts val="0"/>
              </a:spcAft>
              <a:buClr>
                <a:schemeClr val="accent2"/>
              </a:buClr>
              <a:buFont typeface="Wingdings" panose="05000000000000000000" pitchFamily="2" charset="2"/>
              <a:buChar char="ü"/>
              <a:defRPr/>
            </a:pPr>
            <a:r>
              <a:rPr lang="en-GB" sz="1400" dirty="0"/>
              <a:t>salary </a:t>
            </a:r>
          </a:p>
          <a:p>
            <a:pPr marL="285750" indent="-285750">
              <a:spcBef>
                <a:spcPct val="25000"/>
              </a:spcBef>
              <a:spcAft>
                <a:spcPts val="0"/>
              </a:spcAft>
              <a:buClr>
                <a:schemeClr val="accent2"/>
              </a:buClr>
              <a:buFont typeface="Wingdings" panose="05000000000000000000" pitchFamily="2" charset="2"/>
              <a:buChar char="ü"/>
              <a:defRPr/>
            </a:pPr>
            <a:r>
              <a:rPr lang="en-GB" sz="1400" dirty="0"/>
              <a:t>wages </a:t>
            </a:r>
          </a:p>
          <a:p>
            <a:pPr marL="285750" indent="-285750">
              <a:spcBef>
                <a:spcPct val="25000"/>
              </a:spcBef>
              <a:spcAft>
                <a:spcPts val="0"/>
              </a:spcAft>
              <a:buClr>
                <a:schemeClr val="accent2"/>
              </a:buClr>
              <a:buFont typeface="Wingdings" panose="05000000000000000000" pitchFamily="2" charset="2"/>
              <a:buChar char="ü"/>
              <a:defRPr/>
            </a:pPr>
            <a:r>
              <a:rPr lang="en-GB" sz="1400" dirty="0"/>
              <a:t>bonus </a:t>
            </a:r>
          </a:p>
          <a:p>
            <a:pPr marL="285750" indent="-285750">
              <a:spcBef>
                <a:spcPct val="25000"/>
              </a:spcBef>
              <a:spcAft>
                <a:spcPts val="0"/>
              </a:spcAft>
              <a:buClr>
                <a:schemeClr val="accent2"/>
              </a:buClr>
              <a:buFont typeface="Wingdings" panose="05000000000000000000" pitchFamily="2" charset="2"/>
              <a:buChar char="ü"/>
              <a:defRPr/>
            </a:pPr>
            <a:r>
              <a:rPr lang="en-GB" sz="1400" dirty="0"/>
              <a:t>overtime </a:t>
            </a:r>
          </a:p>
          <a:p>
            <a:pPr marL="285750" indent="-285750">
              <a:spcBef>
                <a:spcPct val="25000"/>
              </a:spcBef>
              <a:spcAft>
                <a:spcPts val="0"/>
              </a:spcAft>
              <a:buClr>
                <a:schemeClr val="accent2"/>
              </a:buClr>
              <a:buFont typeface="Wingdings" panose="05000000000000000000" pitchFamily="2" charset="2"/>
              <a:buChar char="ü"/>
              <a:defRPr/>
            </a:pPr>
            <a:r>
              <a:rPr lang="en-GB" sz="1400" dirty="0"/>
              <a:t>commission </a:t>
            </a:r>
          </a:p>
          <a:p>
            <a:pPr marL="285750" indent="-285750">
              <a:spcBef>
                <a:spcPct val="25000"/>
              </a:spcBef>
              <a:spcAft>
                <a:spcPts val="0"/>
              </a:spcAft>
              <a:buClr>
                <a:schemeClr val="accent2"/>
              </a:buClr>
              <a:buFont typeface="Wingdings" panose="05000000000000000000" pitchFamily="2" charset="2"/>
              <a:buChar char="ü"/>
              <a:defRPr/>
            </a:pPr>
            <a:r>
              <a:rPr lang="en-GB" sz="1400" dirty="0"/>
              <a:t>statutory payments</a:t>
            </a:r>
          </a:p>
          <a:p>
            <a:pPr>
              <a:spcBef>
                <a:spcPct val="25000"/>
              </a:spcBef>
              <a:spcAft>
                <a:spcPts val="0"/>
              </a:spcAft>
              <a:defRPr/>
            </a:pPr>
            <a:endParaRPr lang="en-GB" sz="800" dirty="0"/>
          </a:p>
          <a:p>
            <a:pPr>
              <a:spcBef>
                <a:spcPct val="25000"/>
              </a:spcBef>
              <a:spcAft>
                <a:spcPts val="0"/>
              </a:spcAft>
              <a:defRPr/>
            </a:pPr>
            <a:r>
              <a:rPr lang="en-GB" sz="1400" dirty="0"/>
              <a:t>and any item of pay that would fall into these categories </a:t>
            </a:r>
          </a:p>
          <a:p>
            <a:pPr>
              <a:spcBef>
                <a:spcPct val="25000"/>
              </a:spcBef>
              <a:spcAft>
                <a:spcPts val="0"/>
              </a:spcAft>
              <a:defRPr/>
            </a:pPr>
            <a:endParaRPr lang="en-GB" sz="1400" dirty="0"/>
          </a:p>
        </p:txBody>
      </p:sp>
    </p:spTree>
    <p:extLst>
      <p:ext uri="{BB962C8B-B14F-4D97-AF65-F5344CB8AC3E}">
        <p14:creationId xmlns:p14="http://schemas.microsoft.com/office/powerpoint/2010/main" val="594644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2">
            <a:extLst>
              <a:ext uri="{FF2B5EF4-FFF2-40B4-BE49-F238E27FC236}">
                <a16:creationId xmlns:a16="http://schemas.microsoft.com/office/drawing/2014/main" id="{7EE6BAF0-4866-44F5-9A76-7129E2A7D22B}"/>
              </a:ext>
            </a:extLst>
          </p:cNvPr>
          <p:cNvSpPr>
            <a:spLocks noGrp="1" noChangeArrowheads="1"/>
          </p:cNvSpPr>
          <p:nvPr>
            <p:ph type="title"/>
          </p:nvPr>
        </p:nvSpPr>
        <p:spPr>
          <a:xfrm>
            <a:off x="432000" y="385200"/>
            <a:ext cx="6548400" cy="482400"/>
          </a:xfrm>
        </p:spPr>
        <p:txBody>
          <a:bodyPr wrap="square" anchor="t">
            <a:normAutofit fontScale="90000"/>
          </a:bodyPr>
          <a:lstStyle/>
          <a:p>
            <a:r>
              <a:rPr lang="en-GB" altLang="en-US" sz="2700"/>
              <a:t>Common errors</a:t>
            </a:r>
            <a:br>
              <a:rPr lang="en-GB" altLang="en-US"/>
            </a:br>
            <a:r>
              <a:rPr lang="en-GB" altLang="en-US" sz="2000" b="0"/>
              <a:t>Pay elements not correctly defined as being </a:t>
            </a:r>
            <a:br>
              <a:rPr lang="en-GB" altLang="en-US" sz="2000" b="0"/>
            </a:br>
            <a:r>
              <a:rPr lang="en-GB" altLang="en-US" sz="2000" b="0"/>
              <a:t>qualifying earnings and/or pensionable </a:t>
            </a:r>
            <a:r>
              <a:rPr lang="en-GB" altLang="en-US" sz="1600" b="0"/>
              <a:t>continued…</a:t>
            </a:r>
          </a:p>
        </p:txBody>
      </p:sp>
      <p:sp>
        <p:nvSpPr>
          <p:cNvPr id="12290" name="Content Placeholder 3">
            <a:extLst>
              <a:ext uri="{FF2B5EF4-FFF2-40B4-BE49-F238E27FC236}">
                <a16:creationId xmlns:a16="http://schemas.microsoft.com/office/drawing/2014/main" id="{39519126-306B-4741-8328-D3AADA36EDD9}"/>
              </a:ext>
            </a:extLst>
          </p:cNvPr>
          <p:cNvSpPr>
            <a:spLocks noGrp="1"/>
          </p:cNvSpPr>
          <p:nvPr>
            <p:ph idx="1"/>
          </p:nvPr>
        </p:nvSpPr>
        <p:spPr>
          <a:xfrm>
            <a:off x="-285940" y="-1834616"/>
            <a:ext cx="6864518" cy="1188440"/>
          </a:xfrm>
        </p:spPr>
        <p:txBody>
          <a:bodyPr wrap="square" anchor="t">
            <a:normAutofit/>
          </a:bodyPr>
          <a:lstStyle/>
          <a:p>
            <a:pPr>
              <a:spcBef>
                <a:spcPct val="25000"/>
              </a:spcBef>
              <a:spcAft>
                <a:spcPts val="0"/>
              </a:spcAft>
              <a:buFont typeface="Wingdings,Sans-Serif" panose="020B0604020202020204" pitchFamily="34" charset="0"/>
              <a:buChar char="ü"/>
              <a:defRPr/>
            </a:pPr>
            <a:r>
              <a:rPr lang="en-GB" sz="1400"/>
              <a:t>using the wrong pension contribution tax relief method </a:t>
            </a:r>
          </a:p>
          <a:p>
            <a:pPr>
              <a:spcBef>
                <a:spcPct val="25000"/>
              </a:spcBef>
              <a:spcAft>
                <a:spcPts val="0"/>
              </a:spcAft>
              <a:buFont typeface="Wingdings,Sans-Serif" panose="020B0604020202020204" pitchFamily="34" charset="0"/>
              <a:buChar char="ü"/>
              <a:defRPr/>
            </a:pPr>
            <a:r>
              <a:rPr lang="en-GB" sz="1400"/>
              <a:t>not correctly identifying elements of gross pay as qualifying earnings and as pensionable pay </a:t>
            </a:r>
          </a:p>
          <a:p>
            <a:pPr>
              <a:spcBef>
                <a:spcPct val="25000"/>
              </a:spcBef>
              <a:spcAft>
                <a:spcPts val="0"/>
              </a:spcAft>
              <a:buFont typeface="Wingdings,Sans-Serif" panose="020B0604020202020204" pitchFamily="34" charset="0"/>
              <a:buChar char="ü"/>
              <a:defRPr/>
            </a:pPr>
            <a:r>
              <a:rPr lang="en-GB" sz="1400"/>
              <a:t>employer contributions during statutory leave and the use of postponement</a:t>
            </a:r>
            <a:endParaRPr lang="en-GB" altLang="en-US" sz="1400"/>
          </a:p>
        </p:txBody>
      </p:sp>
      <p:sp>
        <p:nvSpPr>
          <p:cNvPr id="2" name="TextBox 1">
            <a:extLst>
              <a:ext uri="{FF2B5EF4-FFF2-40B4-BE49-F238E27FC236}">
                <a16:creationId xmlns:a16="http://schemas.microsoft.com/office/drawing/2014/main" id="{95E07918-B5FF-153D-F3A4-75AC8A666D55}"/>
              </a:ext>
            </a:extLst>
          </p:cNvPr>
          <p:cNvSpPr txBox="1"/>
          <p:nvPr/>
        </p:nvSpPr>
        <p:spPr>
          <a:xfrm>
            <a:off x="475488" y="1444555"/>
            <a:ext cx="6937248" cy="3577903"/>
          </a:xfrm>
          <a:prstGeom prst="rect">
            <a:avLst/>
          </a:prstGeom>
          <a:noFill/>
        </p:spPr>
        <p:txBody>
          <a:bodyPr wrap="square" rtlCol="0">
            <a:spAutoFit/>
          </a:bodyPr>
          <a:lstStyle/>
          <a:p>
            <a:pPr>
              <a:spcBef>
                <a:spcPct val="25000"/>
              </a:spcBef>
              <a:spcAft>
                <a:spcPts val="0"/>
              </a:spcAft>
              <a:defRPr/>
            </a:pPr>
            <a:r>
              <a:rPr lang="en-GB" sz="1400"/>
              <a:t>The employer needs to review all their elements of pay that make up gross and determine which ones are qualifying earnings and which ones are pensionable. Some will be both. In conjunction with your client, please ensure that all the pay elements have been correctly classified. </a:t>
            </a:r>
          </a:p>
          <a:p>
            <a:pPr>
              <a:spcBef>
                <a:spcPct val="25000"/>
              </a:spcBef>
              <a:spcAft>
                <a:spcPts val="0"/>
              </a:spcAft>
              <a:defRPr/>
            </a:pPr>
            <a:br>
              <a:rPr lang="en-GB" sz="800"/>
            </a:br>
            <a:r>
              <a:rPr lang="en-GB" sz="1400"/>
              <a:t>If you find an error then, as before, please speak with your client and the pension provider and establish the steps to rectify the problem, such as:  </a:t>
            </a:r>
          </a:p>
          <a:p>
            <a:pPr>
              <a:spcBef>
                <a:spcPct val="25000"/>
              </a:spcBef>
              <a:spcAft>
                <a:spcPts val="0"/>
              </a:spcAft>
              <a:defRPr/>
            </a:pPr>
            <a:endParaRPr lang="en-GB" sz="800"/>
          </a:p>
          <a:p>
            <a:pPr marL="285750" indent="-285750">
              <a:spcBef>
                <a:spcPct val="25000"/>
              </a:spcBef>
              <a:spcAft>
                <a:spcPts val="0"/>
              </a:spcAft>
              <a:buClr>
                <a:schemeClr val="accent2"/>
              </a:buClr>
              <a:buFont typeface="Wingdings" panose="05000000000000000000" pitchFamily="2" charset="2"/>
              <a:buChar char="ü"/>
              <a:defRPr/>
            </a:pPr>
            <a:r>
              <a:rPr lang="en-GB" sz="1400"/>
              <a:t>correcting the error going forward </a:t>
            </a:r>
          </a:p>
          <a:p>
            <a:pPr marL="285750" indent="-285750">
              <a:spcBef>
                <a:spcPct val="25000"/>
              </a:spcBef>
              <a:spcAft>
                <a:spcPts val="0"/>
              </a:spcAft>
              <a:buClr>
                <a:schemeClr val="accent2"/>
              </a:buClr>
              <a:buFont typeface="Wingdings" panose="05000000000000000000" pitchFamily="2" charset="2"/>
              <a:buChar char="ü"/>
              <a:defRPr/>
            </a:pPr>
            <a:r>
              <a:rPr lang="en-GB" sz="1400"/>
              <a:t>working out how far back the problem goes </a:t>
            </a:r>
          </a:p>
          <a:p>
            <a:pPr marL="285750" indent="-285750">
              <a:spcBef>
                <a:spcPct val="25000"/>
              </a:spcBef>
              <a:spcAft>
                <a:spcPts val="0"/>
              </a:spcAft>
              <a:buClr>
                <a:schemeClr val="accent2"/>
              </a:buClr>
              <a:buFont typeface="Wingdings" panose="05000000000000000000" pitchFamily="2" charset="2"/>
              <a:buChar char="ü"/>
              <a:defRPr/>
            </a:pPr>
            <a:r>
              <a:rPr lang="en-GB" sz="1400"/>
              <a:t>working out who is affected </a:t>
            </a:r>
          </a:p>
          <a:p>
            <a:pPr marL="285750" indent="-285750">
              <a:spcBef>
                <a:spcPct val="25000"/>
              </a:spcBef>
              <a:spcAft>
                <a:spcPts val="0"/>
              </a:spcAft>
              <a:buClr>
                <a:schemeClr val="accent2"/>
              </a:buClr>
              <a:buFont typeface="Wingdings" panose="05000000000000000000" pitchFamily="2" charset="2"/>
              <a:buChar char="ü"/>
              <a:defRPr/>
            </a:pPr>
            <a:r>
              <a:rPr lang="en-GB" sz="1400"/>
              <a:t>and what the amounts are </a:t>
            </a:r>
          </a:p>
          <a:p>
            <a:pPr>
              <a:spcBef>
                <a:spcPct val="25000"/>
              </a:spcBef>
              <a:spcAft>
                <a:spcPts val="0"/>
              </a:spcAft>
              <a:defRPr/>
            </a:pPr>
            <a:endParaRPr lang="en-GB" sz="800"/>
          </a:p>
          <a:p>
            <a:pPr>
              <a:spcBef>
                <a:spcPct val="25000"/>
              </a:spcBef>
              <a:spcAft>
                <a:spcPts val="0"/>
              </a:spcAft>
              <a:defRPr/>
            </a:pPr>
            <a:r>
              <a:rPr lang="en-GB" sz="1400"/>
              <a:t>It is </a:t>
            </a:r>
            <a:r>
              <a:rPr lang="en-GB" sz="1400" b="1"/>
              <a:t>really important </a:t>
            </a:r>
            <a:r>
              <a:rPr lang="en-GB" sz="1400"/>
              <a:t>to </a:t>
            </a:r>
            <a:r>
              <a:rPr lang="en-GB" sz="1400" b="1"/>
              <a:t>communicate</a:t>
            </a:r>
            <a:r>
              <a:rPr lang="en-GB" sz="1400"/>
              <a:t> with </a:t>
            </a:r>
            <a:r>
              <a:rPr lang="en-GB" sz="1400" b="1"/>
              <a:t>affected staff.</a:t>
            </a:r>
          </a:p>
          <a:p>
            <a:pPr>
              <a:spcBef>
                <a:spcPct val="25000"/>
              </a:spcBef>
              <a:spcAft>
                <a:spcPts val="0"/>
              </a:spcAft>
              <a:defRPr/>
            </a:pPr>
            <a:endParaRPr lang="en-GB" sz="1400"/>
          </a:p>
        </p:txBody>
      </p:sp>
    </p:spTree>
    <p:extLst>
      <p:ext uri="{BB962C8B-B14F-4D97-AF65-F5344CB8AC3E}">
        <p14:creationId xmlns:p14="http://schemas.microsoft.com/office/powerpoint/2010/main" val="38654303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TIMING" val="|114.2"/>
</p:tagLst>
</file>

<file path=ppt/theme/theme1.xml><?xml version="1.0" encoding="utf-8"?>
<a:theme xmlns:a="http://schemas.openxmlformats.org/drawingml/2006/main" name="TPR new brand powerpoint template">
  <a:themeElements>
    <a:clrScheme name="2018 new brand palette">
      <a:dk1>
        <a:srgbClr val="54616C"/>
      </a:dk1>
      <a:lt1>
        <a:srgbClr val="FFFFFF"/>
      </a:lt1>
      <a:dk2>
        <a:srgbClr val="FFFFFF"/>
      </a:dk2>
      <a:lt2>
        <a:srgbClr val="FFFFFF"/>
      </a:lt2>
      <a:accent1>
        <a:srgbClr val="483B8B"/>
      </a:accent1>
      <a:accent2>
        <a:srgbClr val="CDD500"/>
      </a:accent2>
      <a:accent3>
        <a:srgbClr val="CD2E25"/>
      </a:accent3>
      <a:accent4>
        <a:srgbClr val="008984"/>
      </a:accent4>
      <a:accent5>
        <a:srgbClr val="CD2E25"/>
      </a:accent5>
      <a:accent6>
        <a:srgbClr val="0099B3"/>
      </a:accent6>
      <a:hlink>
        <a:srgbClr val="96AEC1"/>
      </a:hlink>
      <a:folHlink>
        <a:srgbClr val="BECDD8"/>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9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8 new brand template new" id="{A9C9EED2-E3BE-DD41-88CC-B4A648EA1E34}" vid="{28FAC125-9C78-2E4F-A0A2-72242BB08735}"/>
    </a:ext>
  </a:extLst>
</a:theme>
</file>

<file path=ppt/theme/theme2.xml><?xml version="1.0" encoding="utf-8"?>
<a:theme xmlns:a="http://schemas.openxmlformats.org/drawingml/2006/main" name="3_Office Theme">
  <a:themeElements>
    <a:clrScheme name="MPS Money Helper Theme Colours">
      <a:dk1>
        <a:sysClr val="windowText" lastClr="000000"/>
      </a:dk1>
      <a:lt1>
        <a:sysClr val="window" lastClr="FFFFFF"/>
      </a:lt1>
      <a:dk2>
        <a:srgbClr val="000B3B"/>
      </a:dk2>
      <a:lt2>
        <a:srgbClr val="E7E6E6"/>
      </a:lt2>
      <a:accent1>
        <a:srgbClr val="0F19A0"/>
      </a:accent1>
      <a:accent2>
        <a:srgbClr val="C82A87"/>
      </a:accent2>
      <a:accent3>
        <a:srgbClr val="F0F05A"/>
      </a:accent3>
      <a:accent4>
        <a:srgbClr val="6FD8D8"/>
      </a:accent4>
      <a:accent5>
        <a:srgbClr val="000B3B"/>
      </a:accent5>
      <a:accent6>
        <a:srgbClr val="910094"/>
      </a:accent6>
      <a:hlink>
        <a:srgbClr val="262626"/>
      </a:hlink>
      <a:folHlink>
        <a:srgbClr val="C82A87"/>
      </a:folHlink>
    </a:clrScheme>
    <a:fontScheme name="MPS Money Helper Theme Fonts">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wisham Retirement Planning 6.7.21 mh mb comments" id="{D65B4F92-788E-4919-8282-2ABE59008EFA}" vid="{A628F607-BE3A-422C-B344-B711748B3E0C}"/>
    </a:ext>
  </a:extLst>
</a:theme>
</file>

<file path=ppt/theme/theme3.xml><?xml version="1.0" encoding="utf-8"?>
<a:theme xmlns:a="http://schemas.openxmlformats.org/drawingml/2006/main" name="1_Office Theme">
  <a:themeElements>
    <a:clrScheme name="MPS Money Helper Theme Colours">
      <a:dk1>
        <a:sysClr val="windowText" lastClr="000000"/>
      </a:dk1>
      <a:lt1>
        <a:sysClr val="window" lastClr="FFFFFF"/>
      </a:lt1>
      <a:dk2>
        <a:srgbClr val="000B3B"/>
      </a:dk2>
      <a:lt2>
        <a:srgbClr val="E7E6E6"/>
      </a:lt2>
      <a:accent1>
        <a:srgbClr val="0F19A0"/>
      </a:accent1>
      <a:accent2>
        <a:srgbClr val="C82A87"/>
      </a:accent2>
      <a:accent3>
        <a:srgbClr val="F0F05A"/>
      </a:accent3>
      <a:accent4>
        <a:srgbClr val="6FD8D8"/>
      </a:accent4>
      <a:accent5>
        <a:srgbClr val="000B3B"/>
      </a:accent5>
      <a:accent6>
        <a:srgbClr val="910094"/>
      </a:accent6>
      <a:hlink>
        <a:srgbClr val="262626"/>
      </a:hlink>
      <a:folHlink>
        <a:srgbClr val="C82A87"/>
      </a:folHlink>
    </a:clrScheme>
    <a:fontScheme name="MPS Money Helper Theme Fonts">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wisham Retirement Planning 6.7.21 mh mb comments" id="{D65B4F92-788E-4919-8282-2ABE59008EFA}" vid="{A628F607-BE3A-422C-B344-B711748B3E0C}"/>
    </a:ext>
  </a:extLst>
</a:theme>
</file>

<file path=ppt/theme/theme4.xml><?xml version="1.0" encoding="utf-8"?>
<a:theme xmlns:a="http://schemas.openxmlformats.org/drawingml/2006/main" name="2_Office Theme">
  <a:themeElements>
    <a:clrScheme name="MPS Money Helper Theme Colours">
      <a:dk1>
        <a:sysClr val="windowText" lastClr="000000"/>
      </a:dk1>
      <a:lt1>
        <a:sysClr val="window" lastClr="FFFFFF"/>
      </a:lt1>
      <a:dk2>
        <a:srgbClr val="000B3B"/>
      </a:dk2>
      <a:lt2>
        <a:srgbClr val="E7E6E6"/>
      </a:lt2>
      <a:accent1>
        <a:srgbClr val="0F19A0"/>
      </a:accent1>
      <a:accent2>
        <a:srgbClr val="C82A87"/>
      </a:accent2>
      <a:accent3>
        <a:srgbClr val="F0F05A"/>
      </a:accent3>
      <a:accent4>
        <a:srgbClr val="6FD8D8"/>
      </a:accent4>
      <a:accent5>
        <a:srgbClr val="000B3B"/>
      </a:accent5>
      <a:accent6>
        <a:srgbClr val="910094"/>
      </a:accent6>
      <a:hlink>
        <a:srgbClr val="262626"/>
      </a:hlink>
      <a:folHlink>
        <a:srgbClr val="C82A87"/>
      </a:folHlink>
    </a:clrScheme>
    <a:fontScheme name="MPS Money Helper Theme Fonts">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wisham Retirement Planning 6.7.21 mh mb comments" id="{D65B4F92-788E-4919-8282-2ABE59008EFA}" vid="{09D94EDA-141B-4D7D-BD6E-BC63B206A51B}"/>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ct:contentTypeSchema xmlns:ct="http://schemas.microsoft.com/office/2006/metadata/contentType" xmlns:ma="http://schemas.microsoft.com/office/2006/metadata/properties/metaAttributes" ct:_="" ma:_="" ma:contentTypeName="TPR Document" ma:contentTypeID="0x0101000B56CBAD6BF0C9459FE05C04571B04F000A10B0F9EF4F2114A9207CD0814002E47" ma:contentTypeVersion="4" ma:contentTypeDescription="TPR Document" ma:contentTypeScope="" ma:versionID="2073840484da11ceaf2ff8fdbaa311f0">
  <xsd:schema xmlns:xsd="http://www.w3.org/2001/XMLSchema" xmlns:xs="http://www.w3.org/2001/XMLSchema" xmlns:p="http://schemas.microsoft.com/office/2006/metadata/properties" xmlns:ns2="d9840de0-e29d-4f57-8068-a923dc0207cb" targetNamespace="http://schemas.microsoft.com/office/2006/metadata/properties" ma:root="true" ma:fieldsID="6ad7ba990507d02e98cae333002d69d6" ns2:_="">
    <xsd:import namespace="d9840de0-e29d-4f57-8068-a923dc0207cb"/>
    <xsd:element name="properties">
      <xsd:complexType>
        <xsd:sequence>
          <xsd:element name="documentManagement">
            <xsd:complexType>
              <xsd:all>
                <xsd:element ref="ns2:_dlc_DocId" minOccurs="0"/>
                <xsd:element ref="ns2:_dlc_DocIdUrl" minOccurs="0"/>
                <xsd:element ref="ns2:_dlc_DocIdPersistId" minOccurs="0"/>
                <xsd:element ref="ns2:DocumentClassification"/>
                <xsd:element ref="ns2:Document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840de0-e29d-4f57-8068-a923dc0207c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DocumentClassification" ma:index="11" ma:displayName="Document Classification" ma:default="Official" ma:internalName="DocumentClassification">
      <xsd:simpleType>
        <xsd:restriction base="dms:Choice">
          <xsd:enumeration value="Official"/>
          <xsd:enumeration value="Official-Sensitive-Contract"/>
          <xsd:enumeration value="Official-Sensitive-Governance"/>
          <xsd:enumeration value="Official-Sensitive-Personal"/>
          <xsd:enumeration value="Official-Sensitive-UPSI"/>
          <xsd:enumeration value="Official-Sensitive-PAYE"/>
        </xsd:restriction>
      </xsd:simpleType>
    </xsd:element>
    <xsd:element name="DocumentDate" ma:index="12" nillable="true" ma:displayName="Document Date" ma:internalName="DocumentDate" ma:readOnly="fals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334a9f70-b992-4aed-8adb-f341fff9786c" ContentTypeId="0x0101000B56CBAD6BF0C9459FE05C04571B04F0" PreviousValue="false"/>
</file>

<file path=customXml/item5.xml><?xml version="1.0" encoding="utf-8"?>
<p:properties xmlns:p="http://schemas.microsoft.com/office/2006/metadata/properties" xmlns:xsi="http://www.w3.org/2001/XMLSchema-instance" xmlns:pc="http://schemas.microsoft.com/office/infopath/2007/PartnerControls">
  <documentManagement>
    <DocumentDate xmlns="d9840de0-e29d-4f57-8068-a923dc0207cb" xsi:nil="true"/>
    <DocumentClassification xmlns="d9840de0-e29d-4f57-8068-a923dc0207cb">Official</DocumentClassification>
  </documentManagement>
</p:properties>
</file>

<file path=customXml/itemProps1.xml><?xml version="1.0" encoding="utf-8"?>
<ds:datastoreItem xmlns:ds="http://schemas.openxmlformats.org/officeDocument/2006/customXml" ds:itemID="{33B56F29-438A-4FC4-B644-4C82E6EA1E05}">
  <ds:schemaRefs>
    <ds:schemaRef ds:uri="http://schemas.microsoft.com/sharepoint/events"/>
  </ds:schemaRefs>
</ds:datastoreItem>
</file>

<file path=customXml/itemProps2.xml><?xml version="1.0" encoding="utf-8"?>
<ds:datastoreItem xmlns:ds="http://schemas.openxmlformats.org/officeDocument/2006/customXml" ds:itemID="{6EEECAC5-8866-4834-B2E5-5DB576F11EF6}">
  <ds:schemaRefs>
    <ds:schemaRef ds:uri="d9840de0-e29d-4f57-8068-a923dc0207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9796ACF-21D0-4A8C-BB03-42CFF140161A}">
  <ds:schemaRefs>
    <ds:schemaRef ds:uri="http://schemas.microsoft.com/sharepoint/v3/contenttype/forms"/>
  </ds:schemaRefs>
</ds:datastoreItem>
</file>

<file path=customXml/itemProps4.xml><?xml version="1.0" encoding="utf-8"?>
<ds:datastoreItem xmlns:ds="http://schemas.openxmlformats.org/officeDocument/2006/customXml" ds:itemID="{A88E1C38-6A51-4D6C-BFEF-1E0F44DC35A3}">
  <ds:schemaRefs>
    <ds:schemaRef ds:uri="Microsoft.SharePoint.Taxonomy.ContentTypeSync"/>
  </ds:schemaRefs>
</ds:datastoreItem>
</file>

<file path=customXml/itemProps5.xml><?xml version="1.0" encoding="utf-8"?>
<ds:datastoreItem xmlns:ds="http://schemas.openxmlformats.org/officeDocument/2006/customXml" ds:itemID="{C2EB3825-6205-40ED-A5DA-A1E971F64E16}">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d9840de0-e29d-4f57-8068-a923dc0207cb"/>
    <ds:schemaRef ds:uri="http://www.w3.org/XML/1998/namespace"/>
  </ds:schemaRefs>
</ds:datastoreItem>
</file>

<file path=docMetadata/LabelInfo.xml><?xml version="1.0" encoding="utf-8"?>
<clbl:labelList xmlns:clbl="http://schemas.microsoft.com/office/2020/mipLabelMetadata">
  <clbl:label id="{f05d05b1-7db3-4dfe-8822-8e71c1898bf6}" enabled="0" method="" siteId="{f05d05b1-7db3-4dfe-8822-8e71c1898bf6}" removed="1"/>
</clbl:labelList>
</file>

<file path=docProps/app.xml><?xml version="1.0" encoding="utf-8"?>
<Properties xmlns="http://schemas.openxmlformats.org/officeDocument/2006/extended-properties" xmlns:vt="http://schemas.openxmlformats.org/officeDocument/2006/docPropsVTypes">
  <Template>blank</Template>
  <TotalTime>695</TotalTime>
  <Words>4671</Words>
  <Application>Microsoft Office PowerPoint</Application>
  <PresentationFormat>On-screen Show (16:9)</PresentationFormat>
  <Paragraphs>293</Paragraphs>
  <Slides>33</Slides>
  <Notes>3</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33</vt:i4>
      </vt:variant>
    </vt:vector>
  </HeadingPairs>
  <TitlesOfParts>
    <vt:vector size="43" baseType="lpstr">
      <vt:lpstr>Arial</vt:lpstr>
      <vt:lpstr>Calibri</vt:lpstr>
      <vt:lpstr>Calibri Light</vt:lpstr>
      <vt:lpstr>Times</vt:lpstr>
      <vt:lpstr>Wingdings</vt:lpstr>
      <vt:lpstr>Wingdings,Sans-Serif</vt:lpstr>
      <vt:lpstr>TPR new brand powerpoint template</vt:lpstr>
      <vt:lpstr>3_Office Theme</vt:lpstr>
      <vt:lpstr>1_Office Theme</vt:lpstr>
      <vt:lpstr>2_Office Theme</vt:lpstr>
      <vt:lpstr>Succeeding with automatic enrolment: Expert insights for advisers</vt:lpstr>
      <vt:lpstr>Agenda</vt:lpstr>
      <vt:lpstr>Key to icons</vt:lpstr>
      <vt:lpstr>Common errors</vt:lpstr>
      <vt:lpstr>Common errors  What to do when the wrong tax relief method is used</vt:lpstr>
      <vt:lpstr>Common errors  What to do when the wrong tax relief method is used continued…</vt:lpstr>
      <vt:lpstr>Common errors  What to do when the wrong tax relief method is used continued…</vt:lpstr>
      <vt:lpstr>Common errors Pay elements not correctly defined as being  qualifying earnings and/or pensionable </vt:lpstr>
      <vt:lpstr>Common errors Pay elements not correctly defined as being  qualifying earnings and/or pensionable continued…</vt:lpstr>
      <vt:lpstr>Common errors  Pay elements not correctly defined as being  qualifying earnings and/or pensionable continued…</vt:lpstr>
      <vt:lpstr>Common errors Statutory leave and employer contributions </vt:lpstr>
      <vt:lpstr>Postponement</vt:lpstr>
      <vt:lpstr>Postponement</vt:lpstr>
      <vt:lpstr>Postponement – a practical example</vt:lpstr>
      <vt:lpstr>PowerPoint Presentation</vt:lpstr>
      <vt:lpstr>Compliance and redeclaration  of compliance process</vt:lpstr>
      <vt:lpstr>Compliance and redeclaration  of compliance process continued…</vt:lpstr>
      <vt:lpstr>Compliance and redeclaration  of compliance process continued…</vt:lpstr>
      <vt:lpstr>Compliance and redeclaration  of compliance process continued…</vt:lpstr>
      <vt:lpstr>PowerPoint Presentation</vt:lpstr>
      <vt:lpstr>Directors  </vt:lpstr>
      <vt:lpstr>Directors continued…</vt:lpstr>
      <vt:lpstr>Directors continued…</vt:lpstr>
      <vt:lpstr>PowerPoint Presentation</vt:lpstr>
      <vt:lpstr>Changing pension schemes</vt:lpstr>
      <vt:lpstr>Future changes  Expansion of automatic enrolment  </vt:lpstr>
      <vt:lpstr>Future changes Pensions Dashboards   </vt:lpstr>
      <vt:lpstr>PowerPoint Presentation</vt:lpstr>
      <vt:lpstr>PowerPoint Presentation</vt:lpstr>
      <vt:lpstr>Future changes Pensions Dashboards continued…  </vt:lpstr>
      <vt:lpstr>Future changes Avoiding scams…  </vt:lpstr>
      <vt:lpstr>Live Q&amp;A with our panel of experts</vt:lpstr>
      <vt:lpstr>Please complete  our evaluation </vt:lpstr>
    </vt:vector>
  </TitlesOfParts>
  <Company>The Pensions Regulator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Suggested slides for webinar</dc:title>
  <dc:creator>Scott, Jessica</dc:creator>
  <cp:lastModifiedBy>Briony</cp:lastModifiedBy>
  <cp:revision>3</cp:revision>
  <cp:lastPrinted>2024-02-27T08:35:14Z</cp:lastPrinted>
  <dcterms:created xsi:type="dcterms:W3CDTF">2023-01-11T16:08:43Z</dcterms:created>
  <dcterms:modified xsi:type="dcterms:W3CDTF">2024-03-05T16:55:02Z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0x0101000B56CBAD6BF0C9459FE05C04571B04F000A10B0F9EF4F2114A9207CD0814002E47</vt:lpwstr>
  </property>
  <property fmtid="{D5CDD505-2E9C-101B-9397-08002B2CF9AE}" pid="3" name="SharedWithUsers">
    <vt:lpwstr>46;#Collins, Sandra;#85;#Wynn, Sally;#59;#Gough, Briony</vt:lpwstr>
  </property>
</Properties>
</file>